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93.xml"/>
  <Override ContentType="application/vnd.openxmlformats-officedocument.presentationml.slide+xml" PartName="/ppt/slides/slide80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88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92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6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  <p:sldId id="347" r:id="rId98"/>
    <p:sldId id="348" r:id="rId99"/>
  </p:sldIdLst>
  <p:sldSz cy="6858000" cx="12192000"/>
  <p:notesSz cx="6858000" cy="9144000"/>
  <p:embeddedFontLst>
    <p:embeddedFont>
      <p:font typeface="Roboto"/>
      <p:regular r:id="rId100"/>
      <p:bold r:id="rId101"/>
      <p:italic r:id="rId102"/>
      <p:boldItalic r:id="rId103"/>
    </p:embeddedFont>
    <p:embeddedFont>
      <p:font typeface="Tahoma"/>
      <p:regular r:id="rId104"/>
      <p:bold r:id="rId105"/>
    </p:embeddedFont>
    <p:embeddedFont>
      <p:font typeface="Noto Sans Symbols"/>
      <p:regular r:id="rId106"/>
      <p:bold r:id="rId107"/>
    </p:embeddedFont>
    <p:embeddedFont>
      <p:font typeface="Open Sans"/>
      <p:regular r:id="rId108"/>
      <p:bold r:id="rId109"/>
      <p:italic r:id="rId110"/>
      <p:boldItalic r:id="rId11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112" roundtripDataSignature="AMtx7mjH8D3cxPSGe6VEH4wdzjHofi3QQ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A97AADF-A249-4B95-9E93-D5552370AD51}">
  <a:tblStyle styleId="{7A97AADF-A249-4B95-9E93-D5552370AD51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E9456BF4-F51C-40B2-AFE8-75F42EE5C694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07" Type="http://schemas.openxmlformats.org/officeDocument/2006/relationships/font" Target="fonts/NotoSansSymbols-bold.fntdata"/><Relationship Id="rId106" Type="http://schemas.openxmlformats.org/officeDocument/2006/relationships/font" Target="fonts/NotoSansSymbols-regular.fntdata"/><Relationship Id="rId105" Type="http://schemas.openxmlformats.org/officeDocument/2006/relationships/font" Target="fonts/Tahoma-bold.fntdata"/><Relationship Id="rId104" Type="http://schemas.openxmlformats.org/officeDocument/2006/relationships/font" Target="fonts/Tahoma-regular.fntdata"/><Relationship Id="rId109" Type="http://schemas.openxmlformats.org/officeDocument/2006/relationships/font" Target="fonts/OpenSans-bold.fntdata"/><Relationship Id="rId108" Type="http://schemas.openxmlformats.org/officeDocument/2006/relationships/font" Target="fonts/OpenSans-regular.fntdata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103" Type="http://schemas.openxmlformats.org/officeDocument/2006/relationships/font" Target="fonts/Roboto-boldItalic.fntdata"/><Relationship Id="rId102" Type="http://schemas.openxmlformats.org/officeDocument/2006/relationships/font" Target="fonts/Roboto-italic.fntdata"/><Relationship Id="rId101" Type="http://schemas.openxmlformats.org/officeDocument/2006/relationships/font" Target="fonts/Roboto-bold.fntdata"/><Relationship Id="rId100" Type="http://schemas.openxmlformats.org/officeDocument/2006/relationships/font" Target="fonts/Roboto-regular.fntdata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95" Type="http://schemas.openxmlformats.org/officeDocument/2006/relationships/slide" Target="slides/slide89.xml"/><Relationship Id="rId94" Type="http://schemas.openxmlformats.org/officeDocument/2006/relationships/slide" Target="slides/slide88.xml"/><Relationship Id="rId97" Type="http://schemas.openxmlformats.org/officeDocument/2006/relationships/slide" Target="slides/slide91.xml"/><Relationship Id="rId96" Type="http://schemas.openxmlformats.org/officeDocument/2006/relationships/slide" Target="slides/slide90.xml"/><Relationship Id="rId11" Type="http://schemas.openxmlformats.org/officeDocument/2006/relationships/slide" Target="slides/slide5.xml"/><Relationship Id="rId99" Type="http://schemas.openxmlformats.org/officeDocument/2006/relationships/slide" Target="slides/slide93.xml"/><Relationship Id="rId10" Type="http://schemas.openxmlformats.org/officeDocument/2006/relationships/slide" Target="slides/slide4.xml"/><Relationship Id="rId98" Type="http://schemas.openxmlformats.org/officeDocument/2006/relationships/slide" Target="slides/slide92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91" Type="http://schemas.openxmlformats.org/officeDocument/2006/relationships/slide" Target="slides/slide85.xml"/><Relationship Id="rId90" Type="http://schemas.openxmlformats.org/officeDocument/2006/relationships/slide" Target="slides/slide84.xml"/><Relationship Id="rId93" Type="http://schemas.openxmlformats.org/officeDocument/2006/relationships/slide" Target="slides/slide87.xml"/><Relationship Id="rId92" Type="http://schemas.openxmlformats.org/officeDocument/2006/relationships/slide" Target="slides/slide86.xml"/><Relationship Id="rId15" Type="http://schemas.openxmlformats.org/officeDocument/2006/relationships/slide" Target="slides/slide9.xml"/><Relationship Id="rId110" Type="http://schemas.openxmlformats.org/officeDocument/2006/relationships/font" Target="fonts/OpenSans-italic.fntdata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Relationship Id="rId112" Type="http://customschemas.google.com/relationships/presentationmetadata" Target="metadata"/><Relationship Id="rId111" Type="http://schemas.openxmlformats.org/officeDocument/2006/relationships/font" Target="fonts/OpenSans-boldItalic.fntdata"/><Relationship Id="rId84" Type="http://schemas.openxmlformats.org/officeDocument/2006/relationships/slide" Target="slides/slide78.xml"/><Relationship Id="rId83" Type="http://schemas.openxmlformats.org/officeDocument/2006/relationships/slide" Target="slides/slide77.xml"/><Relationship Id="rId86" Type="http://schemas.openxmlformats.org/officeDocument/2006/relationships/slide" Target="slides/slide80.xml"/><Relationship Id="rId85" Type="http://schemas.openxmlformats.org/officeDocument/2006/relationships/slide" Target="slides/slide79.xml"/><Relationship Id="rId88" Type="http://schemas.openxmlformats.org/officeDocument/2006/relationships/slide" Target="slides/slide82.xml"/><Relationship Id="rId87" Type="http://schemas.openxmlformats.org/officeDocument/2006/relationships/slide" Target="slides/slide81.xml"/><Relationship Id="rId89" Type="http://schemas.openxmlformats.org/officeDocument/2006/relationships/slide" Target="slides/slide83.xml"/><Relationship Id="rId80" Type="http://schemas.openxmlformats.org/officeDocument/2006/relationships/slide" Target="slides/slide74.xml"/><Relationship Id="rId82" Type="http://schemas.openxmlformats.org/officeDocument/2006/relationships/slide" Target="slides/slide76.xml"/><Relationship Id="rId81" Type="http://schemas.openxmlformats.org/officeDocument/2006/relationships/slide" Target="slides/slide75.xml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75" Type="http://schemas.openxmlformats.org/officeDocument/2006/relationships/slide" Target="slides/slide69.xml"/><Relationship Id="rId74" Type="http://schemas.openxmlformats.org/officeDocument/2006/relationships/slide" Target="slides/slide68.xml"/><Relationship Id="rId77" Type="http://schemas.openxmlformats.org/officeDocument/2006/relationships/slide" Target="slides/slide71.xml"/><Relationship Id="rId76" Type="http://schemas.openxmlformats.org/officeDocument/2006/relationships/slide" Target="slides/slide70.xml"/><Relationship Id="rId79" Type="http://schemas.openxmlformats.org/officeDocument/2006/relationships/slide" Target="slides/slide73.xml"/><Relationship Id="rId78" Type="http://schemas.openxmlformats.org/officeDocument/2006/relationships/slide" Target="slides/slide72.xml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66" Type="http://schemas.openxmlformats.org/officeDocument/2006/relationships/slide" Target="slides/slide60.xml"/><Relationship Id="rId65" Type="http://schemas.openxmlformats.org/officeDocument/2006/relationships/slide" Target="slides/slide59.xml"/><Relationship Id="rId68" Type="http://schemas.openxmlformats.org/officeDocument/2006/relationships/slide" Target="slides/slide62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69" Type="http://schemas.openxmlformats.org/officeDocument/2006/relationships/slide" Target="slides/slide6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55" Type="http://schemas.openxmlformats.org/officeDocument/2006/relationships/slide" Target="slides/slide49.xml"/><Relationship Id="rId54" Type="http://schemas.openxmlformats.org/officeDocument/2006/relationships/slide" Target="slides/slide48.xml"/><Relationship Id="rId57" Type="http://schemas.openxmlformats.org/officeDocument/2006/relationships/slide" Target="slides/slide51.xml"/><Relationship Id="rId56" Type="http://schemas.openxmlformats.org/officeDocument/2006/relationships/slide" Target="slides/slide50.xml"/><Relationship Id="rId59" Type="http://schemas.openxmlformats.org/officeDocument/2006/relationships/slide" Target="slides/slide53.xml"/><Relationship Id="rId58" Type="http://schemas.openxmlformats.org/officeDocument/2006/relationships/slide" Target="slides/slide5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b938b91965_2_12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15" name="Google Shape;215;g2b938b91965_2_1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2b938b91965_2_13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22" name="Google Shape;222;g2b938b91965_2_1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2b938b91965_2_14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28" name="Google Shape;228;g2b938b91965_2_1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2b938b91965_2_14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34" name="Google Shape;234;g2b938b91965_2_1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2b938b91965_2_15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40" name="Google Shape;240;g2b938b91965_2_15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2b938b91965_2_15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46" name="Google Shape;246;g2b938b91965_2_15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2b938b91965_2_16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52" name="Google Shape;252;g2b938b91965_2_16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2b938b91965_2_16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59" name="Google Shape;259;g2b938b91965_2_16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2b938b91965_2_17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65" name="Google Shape;265;g2b938b91965_2_17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2b938b91965_2_17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71" name="Google Shape;271;g2b938b91965_2_17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2b938b91965_2_18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g2b938b91965_2_18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2b938b91965_2_18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g2b938b91965_2_18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2b938b91965_2_19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g2b938b91965_2_19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2b938b91965_2_20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g2b938b91965_2_20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14" name="Google Shape;314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imes"/>
                <a:ea typeface="Times"/>
                <a:cs typeface="Times"/>
                <a:sym typeface="Times"/>
              </a:rPr>
              <a:t>Tf idf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>
                <a:latin typeface="Times"/>
                <a:ea typeface="Times"/>
                <a:cs typeface="Times"/>
                <a:sym typeface="Times"/>
              </a:rPr>
              <a:t>Stop words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"/>
              <a:ea typeface="Times"/>
              <a:cs typeface="Times"/>
              <a:sym typeface="Times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>
                <a:latin typeface="Times"/>
                <a:ea typeface="Times"/>
                <a:cs typeface="Times"/>
                <a:sym typeface="Times"/>
              </a:rPr>
              <a:t>Challenges - synonyms</a:t>
            </a:r>
            <a:endParaRPr/>
          </a:p>
        </p:txBody>
      </p:sp>
      <p:sp>
        <p:nvSpPr>
          <p:cNvPr id="315" name="Google Shape;315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27" name="Google Shape;327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imes"/>
                <a:ea typeface="Times"/>
                <a:cs typeface="Times"/>
                <a:sym typeface="Times"/>
              </a:rPr>
              <a:t>Tf idf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>
                <a:latin typeface="Times"/>
                <a:ea typeface="Times"/>
                <a:cs typeface="Times"/>
                <a:sym typeface="Times"/>
              </a:rPr>
              <a:t>Stop words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"/>
              <a:ea typeface="Times"/>
              <a:cs typeface="Times"/>
              <a:sym typeface="Times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>
                <a:latin typeface="Times"/>
                <a:ea typeface="Times"/>
                <a:cs typeface="Times"/>
                <a:sym typeface="Times"/>
              </a:rPr>
              <a:t>Challenges - synonyms</a:t>
            </a:r>
            <a:endParaRPr/>
          </a:p>
        </p:txBody>
      </p:sp>
      <p:sp>
        <p:nvSpPr>
          <p:cNvPr id="328" name="Google Shape;328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b938b91965_2_7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g2b938b91965_2_7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" name="Google Shape;407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" name="Google Shape;428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b938b91965_2_8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g2b938b91965_2_8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1" name="Google Shape;451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" name="Google Shape;458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" name="Google Shape;465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" name="Google Shape;471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2" name="Google Shape;492;p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2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p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2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p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2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9" name="Google Shape;509;p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b938b91965_2_9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g2b938b91965_2_9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2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p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3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" name="Google Shape;521;p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2b938b91965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7" name="Google Shape;527;g2b938b91965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2b938b91965_0_2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0" name="Google Shape;550;g2b938b91965_0_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2b938b91965_0_2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7" name="Google Shape;557;g2b938b91965_0_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2b938b91965_0_7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3" name="Google Shape;563;g2b938b91965_0_7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2b938b91965_0_8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5" name="Google Shape;575;g2b938b91965_0_8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2b938b91965_0_8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1" name="Google Shape;581;g2b938b91965_0_8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2b938b91965_0_9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6" name="Google Shape;586;g2b938b91965_0_9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2b938b91965_0_9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3" name="Google Shape;593;g2b938b91965_0_9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b938b91965_2_10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87" name="Google Shape;187;g2b938b91965_2_10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2b938b91965_0_10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1" name="Google Shape;601;g2b938b91965_0_10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2b938b91965_0_3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8" name="Google Shape;608;g2b938b91965_0_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2b938b91965_0_3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5" name="Google Shape;615;g2b938b91965_0_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2b938b91965_0_4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2" name="Google Shape;622;g2b938b91965_0_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g2b938b91965_0_14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1" name="Google Shape;631;g2b938b91965_0_1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2b938b91965_0_15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8" name="Google Shape;638;g2b938b91965_0_15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2b938b91965_0_15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4" name="Google Shape;644;g2b938b91965_0_15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2b938b91965_0_5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650" name="Google Shape;650;g2b938b91965_0_5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4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6" name="Google Shape;656;p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4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3" name="Google Shape;663;p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b938b91965_2_1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g2b938b91965_2_1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4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2" name="Google Shape;672;p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4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9" name="Google Shape;679;p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0" name="Google Shape;690;p4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1" name="Google Shape;691;p4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4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1" name="Google Shape;701;p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4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6" name="Google Shape;716;p4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p4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2" name="Google Shape;722;p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4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0" name="Google Shape;730;p4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4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6" name="Google Shape;736;p4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5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3" name="Google Shape;743;p5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5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9" name="Google Shape;749;p5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b938b91965_2_1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02" name="Google Shape;202;g2b938b91965_2_1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5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5" name="Google Shape;755;p5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https://dl.acm.org/doi/pdf/10.1145/3442188.3445922</a:t>
            </a:r>
            <a:endParaRPr/>
          </a:p>
        </p:txBody>
      </p:sp>
      <p:sp>
        <p:nvSpPr>
          <p:cNvPr id="756" name="Google Shape;756;p5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p5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4" name="Google Shape;764;p5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p5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0" name="Google Shape;770;p5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1" name="Google Shape;771;p5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5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6" name="Google Shape;776;p5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5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7" name="Google Shape;787;p5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p5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96" name="Google Shape;796;p5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7" name="Google Shape;797;p5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5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5" name="Google Shape;805;p5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p5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1" name="Google Shape;811;p5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6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8" name="Google Shape;818;p6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0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p6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2" name="Google Shape;832;p6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b938b91965_2_1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09" name="Google Shape;209;g2b938b91965_2_1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9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p6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1" name="Google Shape;841;p6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5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p6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7" name="Google Shape;847;p6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p6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53" name="Google Shape;853;p6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first eigenvalue is significantly larger than the rest. Note that, from the randomness in a finite sample of ten noisy vectors, one expects a decrease in eigenvalues. 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The decrease one observes due to random sampling is much more gradual and uniform. 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Therefore we hypothesize that the top PC, denoted by the unit vector g, captures the gender subspace</a:t>
            </a:r>
            <a:endParaRPr/>
          </a:p>
        </p:txBody>
      </p:sp>
      <p:sp>
        <p:nvSpPr>
          <p:cNvPr id="854" name="Google Shape;854;p6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4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g2b938b91965_0_16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6" name="Google Shape;866;g2b938b91965_0_16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66"/>
          <p:cNvSpPr txBox="1"/>
          <p:nvPr>
            <p:ph type="ctrTitle"/>
          </p:nvPr>
        </p:nvSpPr>
        <p:spPr>
          <a:xfrm>
            <a:off x="914400" y="2130428"/>
            <a:ext cx="103632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cap="none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66"/>
          <p:cNvSpPr txBox="1"/>
          <p:nvPr>
            <p:ph idx="1" type="subTitle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pic>
        <p:nvPicPr>
          <p:cNvPr id="18" name="Google Shape;18;p6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125200" y="82550"/>
            <a:ext cx="914400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75"/>
          <p:cNvSpPr txBox="1"/>
          <p:nvPr>
            <p:ph type="title"/>
          </p:nvPr>
        </p:nvSpPr>
        <p:spPr>
          <a:xfrm>
            <a:off x="595745" y="4800600"/>
            <a:ext cx="109728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75"/>
          <p:cNvSpPr/>
          <p:nvPr>
            <p:ph idx="2" type="pic"/>
          </p:nvPr>
        </p:nvSpPr>
        <p:spPr>
          <a:xfrm>
            <a:off x="595745" y="612775"/>
            <a:ext cx="109728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1" name="Google Shape;61;p75"/>
          <p:cNvSpPr txBox="1"/>
          <p:nvPr>
            <p:ph idx="1" type="body"/>
          </p:nvPr>
        </p:nvSpPr>
        <p:spPr>
          <a:xfrm>
            <a:off x="595745" y="5367338"/>
            <a:ext cx="109728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76"/>
          <p:cNvSpPr txBox="1"/>
          <p:nvPr>
            <p:ph type="title"/>
          </p:nvPr>
        </p:nvSpPr>
        <p:spPr>
          <a:xfrm>
            <a:off x="609600" y="219075"/>
            <a:ext cx="10260013" cy="6397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76"/>
          <p:cNvSpPr txBox="1"/>
          <p:nvPr>
            <p:ph idx="1" type="body"/>
          </p:nvPr>
        </p:nvSpPr>
        <p:spPr>
          <a:xfrm rot="5400000">
            <a:off x="3604418" y="-1851818"/>
            <a:ext cx="4983163" cy="109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65" name="Google Shape;65;p7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125200" y="82550"/>
            <a:ext cx="914400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b938b91965_2_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g2b938b91965_2_6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g2b938b91965_2_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g2b938b91965_2_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g2b938b91965_2_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b938b91965_2_12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g2b938b91965_2_12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81" name="Google Shape;81;g2b938b91965_2_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g2b938b91965_2_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g2b938b91965_2_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2b938b91965_2_1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g2b938b91965_2_18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7" name="Google Shape;87;g2b938b91965_2_18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8" name="Google Shape;88;g2b938b91965_2_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g2b938b91965_2_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g2b938b91965_2_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b938b91965_2_2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g2b938b91965_2_2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g2b938b91965_2_2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g2b938b91965_2_2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b938b91965_2_30"/>
          <p:cNvSpPr txBox="1"/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8" name="Google Shape;98;g2b938b91965_2_30"/>
          <p:cNvSpPr txBox="1"/>
          <p:nvPr>
            <p:ph idx="1" type="body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indent="-3175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indent="-3175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indent="-3175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indent="-317500" lvl="4" marL="22860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indent="-317500" lvl="5" marL="2743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99" name="Google Shape;99;g2b938b91965_2_30"/>
          <p:cNvSpPr txBox="1"/>
          <p:nvPr>
            <p:ph idx="12" type="sldNum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algn="r"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b938b91965_2_34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g2b938b91965_2_34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03" name="Google Shape;103;g2b938b91965_2_3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g2b938b91965_2_3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g2b938b91965_2_3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b938b91965_2_40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g2b938b91965_2_40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09" name="Google Shape;109;g2b938b91965_2_40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0" name="Google Shape;110;g2b938b91965_2_40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11" name="Google Shape;111;g2b938b91965_2_40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2" name="Google Shape;112;g2b938b91965_2_4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g2b938b91965_2_4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g2b938b91965_2_4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b938b91965_2_4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g2b938b91965_2_4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g2b938b91965_2_4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6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125200" y="82550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67"/>
          <p:cNvSpPr txBox="1"/>
          <p:nvPr>
            <p:ph type="title"/>
          </p:nvPr>
        </p:nvSpPr>
        <p:spPr>
          <a:xfrm>
            <a:off x="609600" y="219075"/>
            <a:ext cx="10260013" cy="6397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67"/>
          <p:cNvSpPr txBox="1"/>
          <p:nvPr>
            <p:ph idx="1" type="body"/>
          </p:nvPr>
        </p:nvSpPr>
        <p:spPr>
          <a:xfrm>
            <a:off x="609601" y="1146051"/>
            <a:ext cx="10980929" cy="49801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b938b91965_2_53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g2b938b91965_2_53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122" name="Google Shape;122;g2b938b91965_2_53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23" name="Google Shape;123;g2b938b91965_2_5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" name="Google Shape;124;g2b938b91965_2_5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5" name="Google Shape;125;g2b938b91965_2_5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b938b91965_2_6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" name="Google Shape;128;g2b938b91965_2_60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129" name="Google Shape;129;g2b938b91965_2_60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30" name="Google Shape;130;g2b938b91965_2_6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g2b938b91965_2_6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g2b938b91965_2_6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b938b91965_2_6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g2b938b91965_2_67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6" name="Google Shape;136;g2b938b91965_2_6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7" name="Google Shape;137;g2b938b91965_2_6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g2b938b91965_2_6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b938b91965_2_73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1" name="Google Shape;141;g2b938b91965_2_73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2" name="Google Shape;142;g2b938b91965_2_7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3" name="Google Shape;143;g2b938b91965_2_7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4" name="Google Shape;144;g2b938b91965_2_7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8"/>
          <p:cNvSpPr txBox="1"/>
          <p:nvPr>
            <p:ph type="title"/>
          </p:nvPr>
        </p:nvSpPr>
        <p:spPr>
          <a:xfrm>
            <a:off x="609600" y="219075"/>
            <a:ext cx="10260013" cy="6397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25" name="Google Shape;25;p6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125200" y="82550"/>
            <a:ext cx="914400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6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125200" y="82550"/>
            <a:ext cx="914400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0"/>
          <p:cNvSpPr txBox="1"/>
          <p:nvPr>
            <p:ph type="title"/>
          </p:nvPr>
        </p:nvSpPr>
        <p:spPr>
          <a:xfrm>
            <a:off x="963084" y="4406903"/>
            <a:ext cx="103632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 cap="none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70"/>
          <p:cNvSpPr txBox="1"/>
          <p:nvPr>
            <p:ph idx="1" type="body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pic>
        <p:nvPicPr>
          <p:cNvPr id="31" name="Google Shape;31;p7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125200" y="82550"/>
            <a:ext cx="914400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1"/>
          <p:cNvSpPr txBox="1"/>
          <p:nvPr>
            <p:ph type="title"/>
          </p:nvPr>
        </p:nvSpPr>
        <p:spPr>
          <a:xfrm>
            <a:off x="609600" y="219075"/>
            <a:ext cx="10260013" cy="6397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71"/>
          <p:cNvSpPr txBox="1"/>
          <p:nvPr>
            <p:ph idx="1" type="body"/>
          </p:nvPr>
        </p:nvSpPr>
        <p:spPr>
          <a:xfrm>
            <a:off x="609600" y="1243587"/>
            <a:ext cx="5384800" cy="48825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5" name="Google Shape;35;p71"/>
          <p:cNvSpPr txBox="1"/>
          <p:nvPr>
            <p:ph idx="2" type="body"/>
          </p:nvPr>
        </p:nvSpPr>
        <p:spPr>
          <a:xfrm>
            <a:off x="6197600" y="1243587"/>
            <a:ext cx="5384800" cy="48825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pic>
        <p:nvPicPr>
          <p:cNvPr id="36" name="Google Shape;36;p7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125200" y="82550"/>
            <a:ext cx="914400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72"/>
          <p:cNvSpPr txBox="1"/>
          <p:nvPr>
            <p:ph type="title"/>
          </p:nvPr>
        </p:nvSpPr>
        <p:spPr>
          <a:xfrm>
            <a:off x="609600" y="219075"/>
            <a:ext cx="10260013" cy="6397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72"/>
          <p:cNvSpPr txBox="1"/>
          <p:nvPr>
            <p:ph idx="1" type="body"/>
          </p:nvPr>
        </p:nvSpPr>
        <p:spPr>
          <a:xfrm>
            <a:off x="609600" y="1254697"/>
            <a:ext cx="5386917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0" i="0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0" name="Google Shape;40;p72"/>
          <p:cNvSpPr txBox="1"/>
          <p:nvPr>
            <p:ph idx="2" type="body"/>
          </p:nvPr>
        </p:nvSpPr>
        <p:spPr>
          <a:xfrm>
            <a:off x="609600" y="1999491"/>
            <a:ext cx="5386917" cy="4126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1" name="Google Shape;41;p72"/>
          <p:cNvSpPr txBox="1"/>
          <p:nvPr>
            <p:ph idx="3" type="body"/>
          </p:nvPr>
        </p:nvSpPr>
        <p:spPr>
          <a:xfrm>
            <a:off x="6193369" y="1254697"/>
            <a:ext cx="5389033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0" i="0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2" name="Google Shape;42;p72"/>
          <p:cNvSpPr txBox="1"/>
          <p:nvPr>
            <p:ph idx="4" type="body"/>
          </p:nvPr>
        </p:nvSpPr>
        <p:spPr>
          <a:xfrm>
            <a:off x="6193369" y="1999491"/>
            <a:ext cx="5389033" cy="4126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pic>
        <p:nvPicPr>
          <p:cNvPr id="43" name="Google Shape;43;p7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125200" y="82550"/>
            <a:ext cx="914400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saic with Caption">
  <p:cSld name="Mosaic with Caption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3"/>
          <p:cNvSpPr/>
          <p:nvPr/>
        </p:nvSpPr>
        <p:spPr>
          <a:xfrm>
            <a:off x="7539038" y="2733675"/>
            <a:ext cx="2255837" cy="1636713"/>
          </a:xfrm>
          <a:prstGeom prst="rect">
            <a:avLst/>
          </a:prstGeom>
          <a:solidFill>
            <a:srgbClr val="8E0000">
              <a:alpha val="80000"/>
            </a:srgbClr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" name="Google Shape;46;p73"/>
          <p:cNvSpPr/>
          <p:nvPr/>
        </p:nvSpPr>
        <p:spPr>
          <a:xfrm>
            <a:off x="9936163" y="4497388"/>
            <a:ext cx="2252662" cy="1638300"/>
          </a:xfrm>
          <a:prstGeom prst="rect">
            <a:avLst/>
          </a:prstGeom>
          <a:solidFill>
            <a:srgbClr val="8E0000">
              <a:alpha val="8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" name="Google Shape;47;p73"/>
          <p:cNvSpPr/>
          <p:nvPr/>
        </p:nvSpPr>
        <p:spPr>
          <a:xfrm>
            <a:off x="9936163" y="971550"/>
            <a:ext cx="2252662" cy="1636713"/>
          </a:xfrm>
          <a:prstGeom prst="rect">
            <a:avLst/>
          </a:prstGeom>
          <a:solidFill>
            <a:srgbClr val="8E0000">
              <a:alpha val="80000"/>
            </a:srgbClr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8" name="Google Shape;48;p7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928350" y="96838"/>
            <a:ext cx="12192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73"/>
          <p:cNvSpPr/>
          <p:nvPr>
            <p:ph idx="2" type="pic"/>
          </p:nvPr>
        </p:nvSpPr>
        <p:spPr>
          <a:xfrm>
            <a:off x="7538375" y="4496738"/>
            <a:ext cx="2253380" cy="1638935"/>
          </a:xfrm>
          <a:prstGeom prst="rect">
            <a:avLst/>
          </a:prstGeom>
          <a:noFill/>
          <a:ln>
            <a:noFill/>
          </a:ln>
        </p:spPr>
      </p:sp>
      <p:sp>
        <p:nvSpPr>
          <p:cNvPr id="50" name="Google Shape;50;p73"/>
          <p:cNvSpPr/>
          <p:nvPr>
            <p:ph idx="3" type="pic"/>
          </p:nvPr>
        </p:nvSpPr>
        <p:spPr>
          <a:xfrm>
            <a:off x="7538375" y="971967"/>
            <a:ext cx="2253380" cy="1635750"/>
          </a:xfrm>
          <a:prstGeom prst="rect">
            <a:avLst/>
          </a:prstGeom>
          <a:noFill/>
          <a:ln>
            <a:noFill/>
          </a:ln>
        </p:spPr>
      </p:sp>
      <p:sp>
        <p:nvSpPr>
          <p:cNvPr id="51" name="Google Shape;51;p73"/>
          <p:cNvSpPr/>
          <p:nvPr>
            <p:ph idx="4" type="pic"/>
          </p:nvPr>
        </p:nvSpPr>
        <p:spPr>
          <a:xfrm>
            <a:off x="9936127" y="2733854"/>
            <a:ext cx="2253380" cy="1637841"/>
          </a:xfrm>
          <a:prstGeom prst="rect">
            <a:avLst/>
          </a:prstGeom>
          <a:noFill/>
          <a:ln>
            <a:noFill/>
          </a:ln>
        </p:spPr>
      </p:sp>
      <p:sp>
        <p:nvSpPr>
          <p:cNvPr id="52" name="Google Shape;52;p73"/>
          <p:cNvSpPr txBox="1"/>
          <p:nvPr>
            <p:ph idx="1" type="body"/>
          </p:nvPr>
        </p:nvSpPr>
        <p:spPr>
          <a:xfrm>
            <a:off x="630135" y="981113"/>
            <a:ext cx="6500261" cy="516370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" name="Google Shape;53;p73"/>
          <p:cNvSpPr txBox="1"/>
          <p:nvPr>
            <p:ph type="title"/>
          </p:nvPr>
        </p:nvSpPr>
        <p:spPr>
          <a:xfrm>
            <a:off x="609600" y="219774"/>
            <a:ext cx="10260064" cy="6397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74"/>
          <p:cNvSpPr txBox="1"/>
          <p:nvPr>
            <p:ph type="title"/>
          </p:nvPr>
        </p:nvSpPr>
        <p:spPr>
          <a:xfrm>
            <a:off x="609602" y="273050"/>
            <a:ext cx="4011084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74"/>
          <p:cNvSpPr txBox="1"/>
          <p:nvPr>
            <p:ph idx="1" type="body"/>
          </p:nvPr>
        </p:nvSpPr>
        <p:spPr>
          <a:xfrm>
            <a:off x="4766733" y="273053"/>
            <a:ext cx="6815667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74"/>
          <p:cNvSpPr txBox="1"/>
          <p:nvPr>
            <p:ph idx="2" type="body"/>
          </p:nvPr>
        </p:nvSpPr>
        <p:spPr>
          <a:xfrm>
            <a:off x="609602" y="1435103"/>
            <a:ext cx="4011084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3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65"/>
          <p:cNvSpPr txBox="1"/>
          <p:nvPr>
            <p:ph type="title"/>
          </p:nvPr>
        </p:nvSpPr>
        <p:spPr>
          <a:xfrm>
            <a:off x="609600" y="219075"/>
            <a:ext cx="10260013" cy="6397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" name="Google Shape;11;p65"/>
          <p:cNvSpPr txBox="1"/>
          <p:nvPr>
            <p:ph idx="1" type="body"/>
          </p:nvPr>
        </p:nvSpPr>
        <p:spPr>
          <a:xfrm>
            <a:off x="609600" y="1143000"/>
            <a:ext cx="10972800" cy="49831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12" name="Google Shape;12;p65"/>
          <p:cNvCxnSpPr/>
          <p:nvPr/>
        </p:nvCxnSpPr>
        <p:spPr>
          <a:xfrm>
            <a:off x="0" y="6223000"/>
            <a:ext cx="12192000" cy="0"/>
          </a:xfrm>
          <a:prstGeom prst="straightConnector1">
            <a:avLst/>
          </a:prstGeom>
          <a:noFill/>
          <a:ln cap="flat" cmpd="sng" w="28575">
            <a:solidFill>
              <a:srgbClr val="8E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65"/>
          <p:cNvSpPr txBox="1"/>
          <p:nvPr/>
        </p:nvSpPr>
        <p:spPr>
          <a:xfrm>
            <a:off x="430213" y="6284913"/>
            <a:ext cx="6007100" cy="4619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2400" u="none" cap="none" strike="noStrike">
                <a:solidFill>
                  <a:srgbClr val="8E0000"/>
                </a:solidFill>
                <a:latin typeface="Arial"/>
                <a:ea typeface="Arial"/>
                <a:cs typeface="Arial"/>
                <a:sym typeface="Arial"/>
              </a:rPr>
              <a:t>Information Sciences Institute</a:t>
            </a:r>
            <a:endParaRPr/>
          </a:p>
        </p:txBody>
      </p:sp>
      <p:pic>
        <p:nvPicPr>
          <p:cNvPr id="14" name="Google Shape;14;p65"/>
          <p:cNvPicPr preferRelativeResize="0"/>
          <p:nvPr/>
        </p:nvPicPr>
        <p:blipFill rotWithShape="1">
          <a:blip r:embed="rId1">
            <a:alphaModFix/>
          </a:blip>
          <a:srcRect b="13334" l="0" r="0" t="6665"/>
          <a:stretch/>
        </p:blipFill>
        <p:spPr>
          <a:xfrm>
            <a:off x="10005655" y="6262839"/>
            <a:ext cx="1965960" cy="54864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2b938b91965_2_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8" name="Google Shape;68;g2b938b91965_2_0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9" name="Google Shape;69;g2b938b91965_2_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" name="Google Shape;70;g2b938b91965_2_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1" name="Google Shape;71;g2b938b91965_2_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9.png"/><Relationship Id="rId4" Type="http://schemas.openxmlformats.org/officeDocument/2006/relationships/image" Target="../media/image11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0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2.jp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3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5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9.png"/><Relationship Id="rId4" Type="http://schemas.openxmlformats.org/officeDocument/2006/relationships/image" Target="../media/image4.png"/><Relationship Id="rId5" Type="http://schemas.openxmlformats.org/officeDocument/2006/relationships/image" Target="../media/image6.jp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6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6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1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1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8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29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hyperlink" Target="http://cran.r-project.org/web/packages/lda/" TargetMode="External"/><Relationship Id="rId4" Type="http://schemas.openxmlformats.org/officeDocument/2006/relationships/hyperlink" Target="https://code.google.com/p/plda/" TargetMode="External"/><Relationship Id="rId5" Type="http://schemas.openxmlformats.org/officeDocument/2006/relationships/hyperlink" Target="http://gibbslda.sourceforge.net/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9.png"/><Relationship Id="rId4" Type="http://schemas.openxmlformats.org/officeDocument/2006/relationships/image" Target="../media/image7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48.png"/><Relationship Id="rId4" Type="http://schemas.openxmlformats.org/officeDocument/2006/relationships/image" Target="../media/image23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51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37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41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35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42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31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40.jpg"/><Relationship Id="rId4" Type="http://schemas.openxmlformats.org/officeDocument/2006/relationships/image" Target="../media/image33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36.png"/><Relationship Id="rId4" Type="http://schemas.openxmlformats.org/officeDocument/2006/relationships/image" Target="../media/image38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32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34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39.jpg"/><Relationship Id="rId4" Type="http://schemas.openxmlformats.org/officeDocument/2006/relationships/hyperlink" Target="http://jalammar.github.io/illustrated-bert/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45.jp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49.jp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57.jp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67.jp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4.xm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44.jp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6.xml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46.jp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8.xml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9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43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1.xml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54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52.png"/><Relationship Id="rId4" Type="http://schemas.openxmlformats.org/officeDocument/2006/relationships/image" Target="../media/image50.png"/><Relationship Id="rId5" Type="http://schemas.openxmlformats.org/officeDocument/2006/relationships/image" Target="../media/image53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55.jpg"/><Relationship Id="rId4" Type="http://schemas.openxmlformats.org/officeDocument/2006/relationships/image" Target="../media/image60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59.png"/><Relationship Id="rId4" Type="http://schemas.openxmlformats.org/officeDocument/2006/relationships/image" Target="../media/image63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6.xml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7.xml"/><Relationship Id="rId3" Type="http://schemas.openxmlformats.org/officeDocument/2006/relationships/hyperlink" Target="http://www.youtube.com/watch?v=J69HkKz9g4A" TargetMode="External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58.jpg"/><Relationship Id="rId4" Type="http://schemas.openxmlformats.org/officeDocument/2006/relationships/image" Target="../media/image64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62.png"/><Relationship Id="rId4" Type="http://schemas.openxmlformats.org/officeDocument/2006/relationships/image" Target="../media/image5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61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65.pn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66.png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3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"/>
          <p:cNvSpPr txBox="1"/>
          <p:nvPr>
            <p:ph type="ctrTitle"/>
          </p:nvPr>
        </p:nvSpPr>
        <p:spPr>
          <a:xfrm>
            <a:off x="914400" y="2130425"/>
            <a:ext cx="103632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BASICS OF TEXT ANALYSIS:</a:t>
            </a:r>
            <a:br>
              <a:rPr lang="en-US"/>
            </a:br>
            <a:r>
              <a:rPr lang="en-US"/>
              <a:t>TOPIC MODELING AND WORD EMBEDDINGS</a:t>
            </a:r>
            <a:endParaRPr/>
          </a:p>
        </p:txBody>
      </p:sp>
      <p:sp>
        <p:nvSpPr>
          <p:cNvPr id="150" name="Google Shape;150;p1"/>
          <p:cNvSpPr txBox="1"/>
          <p:nvPr>
            <p:ph idx="1" type="subTitle"/>
          </p:nvPr>
        </p:nvSpPr>
        <p:spPr>
          <a:xfrm>
            <a:off x="1828800" y="3886200"/>
            <a:ext cx="8534400" cy="19931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</a:pPr>
            <a:r>
              <a:rPr lang="en-US"/>
              <a:t>Keith Burghardt</a:t>
            </a:r>
            <a:endParaRPr/>
          </a:p>
          <a:p>
            <a:pPr indent="0" lvl="0" marL="0" rtl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</a:pPr>
            <a:r>
              <a:rPr lang="en-US"/>
              <a:t>DSCI 531 – Spring 2024</a:t>
            </a:r>
            <a:endParaRPr/>
          </a:p>
          <a:p>
            <a:pPr indent="0" lvl="0" marL="0" rtl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</a:pPr>
            <a:r>
              <a:rPr lang="en-US"/>
              <a:t>February 21, 2024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b938b91965_2_129"/>
          <p:cNvSpPr txBox="1"/>
          <p:nvPr>
            <p:ph type="title"/>
          </p:nvPr>
        </p:nvSpPr>
        <p:spPr>
          <a:xfrm>
            <a:off x="609600" y="550545"/>
            <a:ext cx="10260013" cy="6397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Warriner’s (WKB) lexicon</a:t>
            </a:r>
            <a:endParaRPr/>
          </a:p>
        </p:txBody>
      </p:sp>
      <p:sp>
        <p:nvSpPr>
          <p:cNvPr id="218" name="Google Shape;218;g2b938b91965_2_129"/>
          <p:cNvSpPr txBox="1"/>
          <p:nvPr>
            <p:ph idx="1" type="body"/>
          </p:nvPr>
        </p:nvSpPr>
        <p:spPr>
          <a:xfrm>
            <a:off x="609601" y="1146051"/>
            <a:ext cx="10980929" cy="49801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Sentiment lexicon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Three dimensions of emotion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Valence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Arousal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Dominance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Collected emotional ratings for 14,000 words, the majority of the well-known English content words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Participants recruited through Amazon Mechanical Turk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shown lists of 350 words, including 10 calibrator words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asked to rate each word along 3 dimensions using a 9 pt scale</a:t>
            </a:r>
            <a:endParaRPr/>
          </a:p>
          <a:p>
            <a:pPr indent="-1333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  <a:p>
            <a:pPr indent="-1333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  <a:p>
            <a:pPr indent="-1333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  <a:p>
            <a:pPr indent="-1651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219" name="Google Shape;219;g2b938b91965_2_129"/>
          <p:cNvSpPr txBox="1"/>
          <p:nvPr/>
        </p:nvSpPr>
        <p:spPr>
          <a:xfrm>
            <a:off x="424391" y="5847835"/>
            <a:ext cx="1026001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[Wariner et el., (2013) “Norms of valence, arousal, and dominance for 13,915 English lemmas”, ]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b938b91965_2_135"/>
          <p:cNvSpPr txBox="1"/>
          <p:nvPr>
            <p:ph type="title"/>
          </p:nvPr>
        </p:nvSpPr>
        <p:spPr>
          <a:xfrm>
            <a:off x="609600" y="459105"/>
            <a:ext cx="10260013" cy="6397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How do you feel while reading each word?</a:t>
            </a:r>
            <a:endParaRPr/>
          </a:p>
        </p:txBody>
      </p:sp>
      <p:sp>
        <p:nvSpPr>
          <p:cNvPr id="225" name="Google Shape;225;g2b938b91965_2_135"/>
          <p:cNvSpPr txBox="1"/>
          <p:nvPr>
            <p:ph idx="1" type="body"/>
          </p:nvPr>
        </p:nvSpPr>
        <p:spPr>
          <a:xfrm>
            <a:off x="609600" y="1658810"/>
            <a:ext cx="10980929" cy="49801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Valence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9: Happy, pleased, satisfied, contented, hopeful 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1: Unhappy, annoyed, melancholic, despaired, or bored 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Arousal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9: Excited, stimulated, excited, frenzied, jittery, wide-awake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1: Calm, relaxed, sluggish, dull, sleepy, or unaroused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5: Neutral, neither happy nor sad [not excited nor at all calm; neither in control nor controlled]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b938b91965_2_140"/>
          <p:cNvSpPr txBox="1"/>
          <p:nvPr>
            <p:ph type="title"/>
          </p:nvPr>
        </p:nvSpPr>
        <p:spPr>
          <a:xfrm>
            <a:off x="609600" y="219075"/>
            <a:ext cx="10260013" cy="6397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/>
          </a:p>
        </p:txBody>
      </p:sp>
      <p:graphicFrame>
        <p:nvGraphicFramePr>
          <p:cNvPr id="231" name="Google Shape;231;g2b938b91965_2_140"/>
          <p:cNvGraphicFramePr/>
          <p:nvPr/>
        </p:nvGraphicFramePr>
        <p:xfrm>
          <a:off x="613568" y="135778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{7A97AADF-A249-4B95-9E93-D5552370AD51}</a:tableStyleId>
              </a:tblPr>
              <a:tblGrid>
                <a:gridCol w="1567550"/>
                <a:gridCol w="1567550"/>
                <a:gridCol w="1567550"/>
                <a:gridCol w="1567550"/>
                <a:gridCol w="1567550"/>
                <a:gridCol w="1567550"/>
                <a:gridCol w="1567550"/>
              </a:tblGrid>
              <a:tr h="2286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rgbClr val="333333"/>
                          </a:solidFill>
                        </a:rPr>
                        <a:t> </a:t>
                      </a:r>
                      <a:endParaRPr sz="1400" u="none" cap="none" strike="noStrike"/>
                    </a:p>
                  </a:txBody>
                  <a:tcPr marT="38100" marB="38100" marR="57150" marL="571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rgbClr val="333333"/>
                          </a:solidFill>
                        </a:rPr>
                        <a:t>Valence</a:t>
                      </a:r>
                      <a:endParaRPr sz="1400" u="none" cap="none" strike="noStrike"/>
                    </a:p>
                  </a:txBody>
                  <a:tcPr marT="38100" marB="38100" marR="57150" marL="57150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rgbClr val="333333"/>
                          </a:solidFill>
                        </a:rPr>
                        <a:t> </a:t>
                      </a:r>
                      <a:endParaRPr sz="1400" u="none" cap="none" strike="noStrike"/>
                    </a:p>
                  </a:txBody>
                  <a:tcPr marT="38100" marB="38100" marR="57150" marL="57150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rgbClr val="333333"/>
                          </a:solidFill>
                        </a:rPr>
                        <a:t>Arousal</a:t>
                      </a:r>
                      <a:endParaRPr sz="1400" u="none" cap="none" strike="noStrike"/>
                    </a:p>
                  </a:txBody>
                  <a:tcPr marT="38100" marB="38100" marR="57150" marL="57150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rgbClr val="333333"/>
                          </a:solidFill>
                        </a:rPr>
                        <a:t> </a:t>
                      </a:r>
                      <a:endParaRPr sz="1400" u="none" cap="none" strike="noStrike"/>
                    </a:p>
                  </a:txBody>
                  <a:tcPr marT="38100" marB="38100" marR="57150" marL="57150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rgbClr val="333333"/>
                          </a:solidFill>
                        </a:rPr>
                        <a:t>Dominance</a:t>
                      </a:r>
                      <a:endParaRPr sz="1400" u="none" cap="none" strike="noStrike"/>
                    </a:p>
                  </a:txBody>
                  <a:tcPr marT="38100" marB="38100" marR="57150" marL="57150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rgbClr val="333333"/>
                          </a:solidFill>
                        </a:rPr>
                        <a:t> </a:t>
                      </a:r>
                      <a:endParaRPr sz="1400" u="none" cap="none" strike="noStrike"/>
                    </a:p>
                  </a:txBody>
                  <a:tcPr marT="38100" marB="38100" marR="57150" marL="57150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</a:tr>
              <a:tr h="228600">
                <a:tc rowSpan="6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rgbClr val="666666"/>
                          </a:solidFill>
                        </a:rPr>
                        <a:t>Lowest</a:t>
                      </a:r>
                      <a:endParaRPr sz="1400" u="none" cap="none" strike="noStrike"/>
                    </a:p>
                  </a:txBody>
                  <a:tcPr marT="38100" marB="38100" marR="57150" marL="571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rgbClr val="666666"/>
                          </a:solidFill>
                        </a:rPr>
                        <a:t>pedophile</a:t>
                      </a:r>
                      <a:endParaRPr sz="1400" u="none" cap="none" strike="noStrike"/>
                    </a:p>
                  </a:txBody>
                  <a:tcPr marT="38100" marB="38100" marR="57150" marL="571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rgbClr val="666666"/>
                          </a:solidFill>
                        </a:rPr>
                        <a:t>1.26</a:t>
                      </a:r>
                      <a:endParaRPr sz="1400" u="none" cap="none" strike="noStrike"/>
                    </a:p>
                  </a:txBody>
                  <a:tcPr marT="38100" marB="38100" marR="57150" marL="571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rgbClr val="666666"/>
                          </a:solidFill>
                        </a:rPr>
                        <a:t>grain</a:t>
                      </a:r>
                      <a:endParaRPr sz="1400" u="none" cap="none" strike="noStrike"/>
                    </a:p>
                  </a:txBody>
                  <a:tcPr marT="38100" marB="38100" marR="57150" marL="571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rgbClr val="666666"/>
                          </a:solidFill>
                        </a:rPr>
                        <a:t>1.60</a:t>
                      </a:r>
                      <a:endParaRPr sz="1400" u="none" cap="none" strike="noStrike"/>
                    </a:p>
                  </a:txBody>
                  <a:tcPr marT="38100" marB="38100" marR="57150" marL="571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rgbClr val="666666"/>
                          </a:solidFill>
                        </a:rPr>
                        <a:t>dementia</a:t>
                      </a:r>
                      <a:endParaRPr sz="1400" u="none" cap="none" strike="noStrike"/>
                    </a:p>
                  </a:txBody>
                  <a:tcPr marT="38100" marB="38100" marR="57150" marL="571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rgbClr val="666666"/>
                          </a:solidFill>
                        </a:rPr>
                        <a:t>1.68</a:t>
                      </a:r>
                      <a:endParaRPr sz="1400" u="none" cap="none" strike="noStrike"/>
                    </a:p>
                  </a:txBody>
                  <a:tcPr marT="38100" marB="38100" marR="57150" marL="571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28600"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rgbClr val="666666"/>
                          </a:solidFill>
                        </a:rPr>
                        <a:t>rapist</a:t>
                      </a:r>
                      <a:endParaRPr sz="1400" u="none" cap="none" strike="noStrike"/>
                    </a:p>
                  </a:txBody>
                  <a:tcPr marT="38100" marB="38100" marR="57150" marL="571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rgbClr val="666666"/>
                          </a:solidFill>
                        </a:rPr>
                        <a:t>1.30</a:t>
                      </a:r>
                      <a:endParaRPr sz="1400" u="none" cap="none" strike="noStrike"/>
                    </a:p>
                  </a:txBody>
                  <a:tcPr marT="38100" marB="38100" marR="57150" marL="571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rgbClr val="666666"/>
                          </a:solidFill>
                        </a:rPr>
                        <a:t>dull</a:t>
                      </a:r>
                      <a:endParaRPr sz="1400" u="none" cap="none" strike="noStrike"/>
                    </a:p>
                  </a:txBody>
                  <a:tcPr marT="38100" marB="38100" marR="57150" marL="571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rgbClr val="666666"/>
                          </a:solidFill>
                        </a:rPr>
                        <a:t>1.67</a:t>
                      </a:r>
                      <a:endParaRPr sz="1400" u="none" cap="none" strike="noStrike"/>
                    </a:p>
                  </a:txBody>
                  <a:tcPr marT="38100" marB="38100" marR="57150" marL="571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rgbClr val="666666"/>
                          </a:solidFill>
                        </a:rPr>
                        <a:t>Alzheimer’s</a:t>
                      </a:r>
                      <a:endParaRPr sz="1400" u="none" cap="none" strike="noStrike"/>
                    </a:p>
                  </a:txBody>
                  <a:tcPr marT="38100" marB="38100" marR="57150" marL="571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rgbClr val="666666"/>
                          </a:solidFill>
                        </a:rPr>
                        <a:t>2.00</a:t>
                      </a:r>
                      <a:endParaRPr sz="1400" u="none" cap="none" strike="noStrike"/>
                    </a:p>
                  </a:txBody>
                  <a:tcPr marT="38100" marB="38100" marR="57150" marL="571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28600"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rgbClr val="666666"/>
                          </a:solidFill>
                        </a:rPr>
                        <a:t>AIDS</a:t>
                      </a:r>
                      <a:endParaRPr sz="1400" u="none" cap="none" strike="noStrike"/>
                    </a:p>
                  </a:txBody>
                  <a:tcPr marT="38100" marB="38100" marR="57150" marL="571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rgbClr val="666666"/>
                          </a:solidFill>
                        </a:rPr>
                        <a:t>1.33</a:t>
                      </a:r>
                      <a:endParaRPr sz="1400" u="none" cap="none" strike="noStrike"/>
                    </a:p>
                  </a:txBody>
                  <a:tcPr marT="38100" marB="38100" marR="57150" marL="571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rgbClr val="666666"/>
                          </a:solidFill>
                        </a:rPr>
                        <a:t>calm</a:t>
                      </a:r>
                      <a:endParaRPr sz="1400" u="none" cap="none" strike="noStrike"/>
                    </a:p>
                  </a:txBody>
                  <a:tcPr marT="38100" marB="38100" marR="57150" marL="571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rgbClr val="666666"/>
                          </a:solidFill>
                        </a:rPr>
                        <a:t>1.67</a:t>
                      </a:r>
                      <a:endParaRPr sz="1400" u="none" cap="none" strike="noStrike"/>
                    </a:p>
                  </a:txBody>
                  <a:tcPr marT="38100" marB="38100" marR="57150" marL="571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rgbClr val="666666"/>
                          </a:solidFill>
                        </a:rPr>
                        <a:t>lobotomy</a:t>
                      </a:r>
                      <a:endParaRPr sz="1400" u="none" cap="none" strike="noStrike"/>
                    </a:p>
                  </a:txBody>
                  <a:tcPr marT="38100" marB="38100" marR="57150" marL="571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rgbClr val="666666"/>
                          </a:solidFill>
                        </a:rPr>
                        <a:t>2.00</a:t>
                      </a:r>
                      <a:endParaRPr sz="1400" u="none" cap="none" strike="noStrike"/>
                    </a:p>
                  </a:txBody>
                  <a:tcPr marT="38100" marB="38100" marR="57150" marL="571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28600"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rgbClr val="666666"/>
                          </a:solidFill>
                        </a:rPr>
                        <a:t>leukemia</a:t>
                      </a:r>
                      <a:endParaRPr sz="1400" u="none" cap="none" strike="noStrike"/>
                    </a:p>
                  </a:txBody>
                  <a:tcPr marT="38100" marB="38100" marR="57150" marL="571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rgbClr val="666666"/>
                          </a:solidFill>
                        </a:rPr>
                        <a:t>1.47</a:t>
                      </a:r>
                      <a:endParaRPr sz="1400" u="none" cap="none" strike="noStrike"/>
                    </a:p>
                  </a:txBody>
                  <a:tcPr marT="38100" marB="38100" marR="57150" marL="571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rgbClr val="666666"/>
                          </a:solidFill>
                        </a:rPr>
                        <a:t>librarian</a:t>
                      </a:r>
                      <a:endParaRPr sz="1400" u="none" cap="none" strike="noStrike"/>
                    </a:p>
                  </a:txBody>
                  <a:tcPr marT="38100" marB="38100" marR="57150" marL="571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rgbClr val="666666"/>
                          </a:solidFill>
                        </a:rPr>
                        <a:t>1.75</a:t>
                      </a:r>
                      <a:endParaRPr sz="1400" u="none" cap="none" strike="noStrike"/>
                    </a:p>
                  </a:txBody>
                  <a:tcPr marT="38100" marB="38100" marR="57150" marL="571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rgbClr val="666666"/>
                          </a:solidFill>
                        </a:rPr>
                        <a:t>earthquake</a:t>
                      </a:r>
                      <a:endParaRPr sz="1400" u="none" cap="none" strike="noStrike"/>
                    </a:p>
                  </a:txBody>
                  <a:tcPr marT="38100" marB="38100" marR="57150" marL="571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rgbClr val="666666"/>
                          </a:solidFill>
                        </a:rPr>
                        <a:t>2.14</a:t>
                      </a:r>
                      <a:endParaRPr sz="1400" u="none" cap="none" strike="noStrike"/>
                    </a:p>
                  </a:txBody>
                  <a:tcPr marT="38100" marB="38100" marR="57150" marL="571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28600"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rgbClr val="666666"/>
                          </a:solidFill>
                        </a:rPr>
                        <a:t>molester</a:t>
                      </a:r>
                      <a:endParaRPr sz="1400" u="none" cap="none" strike="noStrike"/>
                    </a:p>
                  </a:txBody>
                  <a:tcPr marT="38100" marB="38100" marR="57150" marL="571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rgbClr val="666666"/>
                          </a:solidFill>
                        </a:rPr>
                        <a:t>1.48</a:t>
                      </a:r>
                      <a:endParaRPr sz="1400" u="none" cap="none" strike="noStrike"/>
                    </a:p>
                  </a:txBody>
                  <a:tcPr marT="38100" marB="38100" marR="57150" marL="571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rgbClr val="666666"/>
                          </a:solidFill>
                        </a:rPr>
                        <a:t>soothing</a:t>
                      </a:r>
                      <a:endParaRPr sz="1400" u="none" cap="none" strike="noStrike"/>
                    </a:p>
                  </a:txBody>
                  <a:tcPr marT="38100" marB="38100" marR="57150" marL="571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rgbClr val="666666"/>
                          </a:solidFill>
                        </a:rPr>
                        <a:t>1.91</a:t>
                      </a:r>
                      <a:endParaRPr sz="1400" u="none" cap="none" strike="noStrike"/>
                    </a:p>
                  </a:txBody>
                  <a:tcPr marT="38100" marB="38100" marR="57150" marL="571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rgbClr val="666666"/>
                          </a:solidFill>
                        </a:rPr>
                        <a:t>uncontrollable</a:t>
                      </a:r>
                      <a:endParaRPr sz="1400" u="none" cap="none" strike="noStrike"/>
                    </a:p>
                  </a:txBody>
                  <a:tcPr marT="38100" marB="38100" marR="57150" marL="571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rgbClr val="666666"/>
                          </a:solidFill>
                        </a:rPr>
                        <a:t>2.18</a:t>
                      </a:r>
                      <a:endParaRPr sz="1400" u="none" cap="none" strike="noStrike"/>
                    </a:p>
                  </a:txBody>
                  <a:tcPr marT="38100" marB="38100" marR="57150" marL="571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28600"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rgbClr val="666666"/>
                          </a:solidFill>
                        </a:rPr>
                        <a:t>murder</a:t>
                      </a:r>
                      <a:endParaRPr sz="1400" u="none" cap="none" strike="noStrike"/>
                    </a:p>
                  </a:txBody>
                  <a:tcPr marT="38100" marB="38100" marR="57150" marL="571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rgbClr val="666666"/>
                          </a:solidFill>
                        </a:rPr>
                        <a:t>1.48</a:t>
                      </a:r>
                      <a:endParaRPr sz="1400" u="none" cap="none" strike="noStrike"/>
                    </a:p>
                  </a:txBody>
                  <a:tcPr marT="38100" marB="38100" marR="57150" marL="571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rgbClr val="666666"/>
                          </a:solidFill>
                        </a:rPr>
                        <a:t>scene</a:t>
                      </a:r>
                      <a:endParaRPr sz="1400" u="none" cap="none" strike="noStrike"/>
                    </a:p>
                  </a:txBody>
                  <a:tcPr marT="38100" marB="38100" marR="57150" marL="571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rgbClr val="666666"/>
                          </a:solidFill>
                        </a:rPr>
                        <a:t>1.95</a:t>
                      </a:r>
                      <a:endParaRPr sz="1400" u="none" cap="none" strike="noStrike"/>
                    </a:p>
                  </a:txBody>
                  <a:tcPr marT="38100" marB="38100" marR="57150" marL="571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rgbClr val="666666"/>
                          </a:solidFill>
                        </a:rPr>
                        <a:t>rapist</a:t>
                      </a:r>
                      <a:endParaRPr sz="1400" u="none" cap="none" strike="noStrike"/>
                    </a:p>
                  </a:txBody>
                  <a:tcPr marT="38100" marB="38100" marR="57150" marL="571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rgbClr val="666666"/>
                          </a:solidFill>
                        </a:rPr>
                        <a:t>2.21</a:t>
                      </a:r>
                      <a:endParaRPr sz="1400" u="none" cap="none" strike="noStrike"/>
                    </a:p>
                  </a:txBody>
                  <a:tcPr marT="38100" marB="38100" marR="57150" marL="571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28600">
                <a:tc rowSpan="6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rgbClr val="666666"/>
                          </a:solidFill>
                        </a:rPr>
                        <a:t>Highest</a:t>
                      </a:r>
                      <a:endParaRPr sz="1400" u="none" cap="none" strike="noStrike"/>
                    </a:p>
                  </a:txBody>
                  <a:tcPr marT="38100" marB="38100" marR="57150" marL="571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rgbClr val="666666"/>
                          </a:solidFill>
                        </a:rPr>
                        <a:t>excited</a:t>
                      </a:r>
                      <a:endParaRPr sz="1400" u="none" cap="none" strike="noStrike"/>
                    </a:p>
                  </a:txBody>
                  <a:tcPr marT="38100" marB="38100" marR="57150" marL="571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rgbClr val="666666"/>
                          </a:solidFill>
                        </a:rPr>
                        <a:t>8.11</a:t>
                      </a:r>
                      <a:endParaRPr sz="1400" u="none" cap="none" strike="noStrike"/>
                    </a:p>
                  </a:txBody>
                  <a:tcPr marT="38100" marB="38100" marR="57150" marL="571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rgbClr val="666666"/>
                          </a:solidFill>
                        </a:rPr>
                        <a:t>motherfucker</a:t>
                      </a:r>
                      <a:endParaRPr sz="1400" u="none" cap="none" strike="noStrike"/>
                    </a:p>
                  </a:txBody>
                  <a:tcPr marT="38100" marB="38100" marR="57150" marL="571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rgbClr val="666666"/>
                          </a:solidFill>
                        </a:rPr>
                        <a:t>7.33</a:t>
                      </a:r>
                      <a:endParaRPr sz="1400" u="none" cap="none" strike="noStrike"/>
                    </a:p>
                  </a:txBody>
                  <a:tcPr marT="38100" marB="38100" marR="57150" marL="571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rgbClr val="666666"/>
                          </a:solidFill>
                        </a:rPr>
                        <a:t>rejoice</a:t>
                      </a:r>
                      <a:endParaRPr sz="1400" u="none" cap="none" strike="noStrike"/>
                    </a:p>
                  </a:txBody>
                  <a:tcPr marT="38100" marB="38100" marR="57150" marL="571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rgbClr val="666666"/>
                          </a:solidFill>
                        </a:rPr>
                        <a:t>7.68</a:t>
                      </a:r>
                      <a:endParaRPr sz="1400" u="none" cap="none" strike="noStrike"/>
                    </a:p>
                  </a:txBody>
                  <a:tcPr marT="38100" marB="38100" marR="57150" marL="571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28600"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rgbClr val="666666"/>
                          </a:solidFill>
                        </a:rPr>
                        <a:t>sunshine</a:t>
                      </a:r>
                      <a:endParaRPr sz="1400" u="none" cap="none" strike="noStrike"/>
                    </a:p>
                  </a:txBody>
                  <a:tcPr marT="38100" marB="38100" marR="57150" marL="571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rgbClr val="666666"/>
                          </a:solidFill>
                        </a:rPr>
                        <a:t>8.14</a:t>
                      </a:r>
                      <a:endParaRPr sz="1400" u="none" cap="none" strike="noStrike"/>
                    </a:p>
                  </a:txBody>
                  <a:tcPr marT="38100" marB="38100" marR="57150" marL="571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rgbClr val="666666"/>
                          </a:solidFill>
                        </a:rPr>
                        <a:t>erection</a:t>
                      </a:r>
                      <a:endParaRPr sz="1400" u="none" cap="none" strike="noStrike"/>
                    </a:p>
                  </a:txBody>
                  <a:tcPr marT="38100" marB="38100" marR="57150" marL="571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rgbClr val="666666"/>
                          </a:solidFill>
                        </a:rPr>
                        <a:t>7.37</a:t>
                      </a:r>
                      <a:endParaRPr sz="1400" u="none" cap="none" strike="noStrike"/>
                    </a:p>
                  </a:txBody>
                  <a:tcPr marT="38100" marB="38100" marR="57150" marL="571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rgbClr val="666666"/>
                          </a:solidFill>
                        </a:rPr>
                        <a:t>successful</a:t>
                      </a:r>
                      <a:endParaRPr sz="1400" u="none" cap="none" strike="noStrike"/>
                    </a:p>
                  </a:txBody>
                  <a:tcPr marT="38100" marB="38100" marR="57150" marL="571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rgbClr val="666666"/>
                          </a:solidFill>
                        </a:rPr>
                        <a:t>7.71</a:t>
                      </a:r>
                      <a:endParaRPr sz="1400" u="none" cap="none" strike="noStrike"/>
                    </a:p>
                  </a:txBody>
                  <a:tcPr marT="38100" marB="38100" marR="57150" marL="571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28600"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rgbClr val="666666"/>
                          </a:solidFill>
                        </a:rPr>
                        <a:t>relaxing</a:t>
                      </a:r>
                      <a:endParaRPr sz="1400" u="none" cap="none" strike="noStrike"/>
                    </a:p>
                  </a:txBody>
                  <a:tcPr marT="38100" marB="38100" marR="57150" marL="571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rgbClr val="666666"/>
                          </a:solidFill>
                        </a:rPr>
                        <a:t>8.19</a:t>
                      </a:r>
                      <a:endParaRPr sz="1400" u="none" cap="none" strike="noStrike"/>
                    </a:p>
                  </a:txBody>
                  <a:tcPr marT="38100" marB="38100" marR="57150" marL="571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rgbClr val="666666"/>
                          </a:solidFill>
                        </a:rPr>
                        <a:t>terrorism</a:t>
                      </a:r>
                      <a:endParaRPr sz="1400" u="none" cap="none" strike="noStrike"/>
                    </a:p>
                  </a:txBody>
                  <a:tcPr marT="38100" marB="38100" marR="57150" marL="571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rgbClr val="666666"/>
                          </a:solidFill>
                        </a:rPr>
                        <a:t>7.42</a:t>
                      </a:r>
                      <a:endParaRPr sz="1400" u="none" cap="none" strike="noStrike"/>
                    </a:p>
                  </a:txBody>
                  <a:tcPr marT="38100" marB="38100" marR="57150" marL="571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rgbClr val="666666"/>
                          </a:solidFill>
                        </a:rPr>
                        <a:t>smile</a:t>
                      </a:r>
                      <a:endParaRPr sz="1400" u="none" cap="none" strike="noStrike"/>
                    </a:p>
                  </a:txBody>
                  <a:tcPr marT="38100" marB="38100" marR="57150" marL="571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rgbClr val="666666"/>
                          </a:solidFill>
                        </a:rPr>
                        <a:t>7.72</a:t>
                      </a:r>
                      <a:endParaRPr sz="1400" u="none" cap="none" strike="noStrike"/>
                    </a:p>
                  </a:txBody>
                  <a:tcPr marT="38100" marB="38100" marR="57150" marL="571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28600"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rgbClr val="666666"/>
                          </a:solidFill>
                        </a:rPr>
                        <a:t>lovable</a:t>
                      </a:r>
                      <a:endParaRPr sz="1400" u="none" cap="none" strike="noStrike"/>
                    </a:p>
                  </a:txBody>
                  <a:tcPr marT="38100" marB="38100" marR="57150" marL="571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rgbClr val="666666"/>
                          </a:solidFill>
                        </a:rPr>
                        <a:t>8.26</a:t>
                      </a:r>
                      <a:endParaRPr sz="1400" u="none" cap="none" strike="noStrike"/>
                    </a:p>
                  </a:txBody>
                  <a:tcPr marT="38100" marB="38100" marR="57150" marL="571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rgbClr val="666666"/>
                          </a:solidFill>
                        </a:rPr>
                        <a:t>lover</a:t>
                      </a:r>
                      <a:endParaRPr sz="1400" u="none" cap="none" strike="noStrike"/>
                    </a:p>
                  </a:txBody>
                  <a:tcPr marT="38100" marB="38100" marR="57150" marL="571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rgbClr val="666666"/>
                          </a:solidFill>
                        </a:rPr>
                        <a:t>7.45</a:t>
                      </a:r>
                      <a:endParaRPr sz="1400" u="none" cap="none" strike="noStrike"/>
                    </a:p>
                  </a:txBody>
                  <a:tcPr marT="38100" marB="38100" marR="57150" marL="571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rgbClr val="666666"/>
                          </a:solidFill>
                        </a:rPr>
                        <a:t>completion</a:t>
                      </a:r>
                      <a:endParaRPr sz="1400" u="none" cap="none" strike="noStrike"/>
                    </a:p>
                  </a:txBody>
                  <a:tcPr marT="38100" marB="38100" marR="57150" marL="571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rgbClr val="666666"/>
                          </a:solidFill>
                        </a:rPr>
                        <a:t>7.73</a:t>
                      </a:r>
                      <a:endParaRPr sz="1400" u="none" cap="none" strike="noStrike"/>
                    </a:p>
                  </a:txBody>
                  <a:tcPr marT="38100" marB="38100" marR="57150" marL="571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28600"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rgbClr val="666666"/>
                          </a:solidFill>
                        </a:rPr>
                        <a:t>fantastic</a:t>
                      </a:r>
                      <a:endParaRPr sz="1400" u="none" cap="none" strike="noStrike"/>
                    </a:p>
                  </a:txBody>
                  <a:tcPr marT="38100" marB="38100" marR="57150" marL="571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rgbClr val="666666"/>
                          </a:solidFill>
                        </a:rPr>
                        <a:t>8.36</a:t>
                      </a:r>
                      <a:endParaRPr sz="1400" u="none" cap="none" strike="noStrike"/>
                    </a:p>
                  </a:txBody>
                  <a:tcPr marT="38100" marB="38100" marR="57150" marL="571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rgbClr val="666666"/>
                          </a:solidFill>
                        </a:rPr>
                        <a:t>rampage</a:t>
                      </a:r>
                      <a:endParaRPr sz="1400" u="none" cap="none" strike="noStrike"/>
                    </a:p>
                  </a:txBody>
                  <a:tcPr marT="38100" marB="38100" marR="57150" marL="571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rgbClr val="666666"/>
                          </a:solidFill>
                        </a:rPr>
                        <a:t>7.57</a:t>
                      </a:r>
                      <a:endParaRPr sz="1400" u="none" cap="none" strike="noStrike"/>
                    </a:p>
                  </a:txBody>
                  <a:tcPr marT="38100" marB="38100" marR="57150" marL="571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rgbClr val="666666"/>
                          </a:solidFill>
                        </a:rPr>
                        <a:t>self</a:t>
                      </a:r>
                      <a:endParaRPr sz="1400" u="none" cap="none" strike="noStrike"/>
                    </a:p>
                  </a:txBody>
                  <a:tcPr marT="38100" marB="38100" marR="57150" marL="571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rgbClr val="666666"/>
                          </a:solidFill>
                        </a:rPr>
                        <a:t>7.74</a:t>
                      </a:r>
                      <a:endParaRPr sz="1400" u="none" cap="none" strike="noStrike"/>
                    </a:p>
                  </a:txBody>
                  <a:tcPr marT="38100" marB="38100" marR="57150" marL="571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28600"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rgbClr val="666666"/>
                          </a:solidFill>
                        </a:rPr>
                        <a:t>happiness</a:t>
                      </a:r>
                      <a:endParaRPr sz="1400" u="none" cap="none" strike="noStrike"/>
                    </a:p>
                  </a:txBody>
                  <a:tcPr marT="38100" marB="38100" marR="57150" marL="571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rgbClr val="666666"/>
                          </a:solidFill>
                        </a:rPr>
                        <a:t>8.48</a:t>
                      </a:r>
                      <a:endParaRPr sz="1400" u="none" cap="none" strike="noStrike"/>
                    </a:p>
                  </a:txBody>
                  <a:tcPr marT="38100" marB="38100" marR="57150" marL="571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rgbClr val="666666"/>
                          </a:solidFill>
                        </a:rPr>
                        <a:t>insanity</a:t>
                      </a:r>
                      <a:endParaRPr sz="1400" u="none" cap="none" strike="noStrike"/>
                    </a:p>
                  </a:txBody>
                  <a:tcPr marT="38100" marB="38100" marR="57150" marL="571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rgbClr val="666666"/>
                          </a:solidFill>
                        </a:rPr>
                        <a:t>7.79</a:t>
                      </a:r>
                      <a:endParaRPr sz="1400" u="none" cap="none" strike="noStrike"/>
                    </a:p>
                  </a:txBody>
                  <a:tcPr marT="38100" marB="38100" marR="57150" marL="571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rgbClr val="666666"/>
                          </a:solidFill>
                        </a:rPr>
                        <a:t>incredible</a:t>
                      </a:r>
                      <a:endParaRPr sz="1400" u="none" cap="none" strike="noStrike"/>
                    </a:p>
                  </a:txBody>
                  <a:tcPr marT="38100" marB="38100" marR="57150" marL="571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rgbClr val="666666"/>
                          </a:solidFill>
                        </a:rPr>
                        <a:t>7.74</a:t>
                      </a:r>
                      <a:endParaRPr sz="1400" u="none" cap="none" strike="noStrike"/>
                    </a:p>
                  </a:txBody>
                  <a:tcPr marT="38100" marB="38100" marR="57150" marL="571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2b938b91965_2_145"/>
          <p:cNvSpPr txBox="1"/>
          <p:nvPr>
            <p:ph type="title"/>
          </p:nvPr>
        </p:nvSpPr>
        <p:spPr>
          <a:xfrm>
            <a:off x="609600" y="219075"/>
            <a:ext cx="10260013" cy="6397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en-US"/>
              <a:t>VADER</a:t>
            </a:r>
            <a:endParaRPr/>
          </a:p>
        </p:txBody>
      </p:sp>
      <p:sp>
        <p:nvSpPr>
          <p:cNvPr id="237" name="Google Shape;237;g2b938b91965_2_145"/>
          <p:cNvSpPr txBox="1"/>
          <p:nvPr>
            <p:ph idx="1" type="body"/>
          </p:nvPr>
        </p:nvSpPr>
        <p:spPr>
          <a:xfrm>
            <a:off x="609601" y="1146051"/>
            <a:ext cx="10980929" cy="49801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gold-standard sentiment lexicon that is especially attuned to microblog-like contexts. 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Rules for grammatical and syntactical conventions that humans use when expressing or emphasizing sentiment intensity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Performs well on social media posts (better than LIWC)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b938b91965_2_150"/>
          <p:cNvSpPr txBox="1"/>
          <p:nvPr>
            <p:ph type="title"/>
          </p:nvPr>
        </p:nvSpPr>
        <p:spPr>
          <a:xfrm>
            <a:off x="609600" y="219075"/>
            <a:ext cx="10260013" cy="6397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en-US"/>
              <a:t>VADER</a:t>
            </a:r>
            <a:endParaRPr/>
          </a:p>
        </p:txBody>
      </p:sp>
      <p:pic>
        <p:nvPicPr>
          <p:cNvPr id="243" name="Google Shape;243;g2b938b91965_2_150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9600" y="1727882"/>
            <a:ext cx="10980738" cy="3816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b938b91965_2_155"/>
          <p:cNvSpPr txBox="1"/>
          <p:nvPr>
            <p:ph type="title"/>
          </p:nvPr>
        </p:nvSpPr>
        <p:spPr>
          <a:xfrm>
            <a:off x="609600" y="219075"/>
            <a:ext cx="10260013" cy="6397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(LIWC) Application: Global Mood Patterns</a:t>
            </a:r>
            <a:endParaRPr/>
          </a:p>
        </p:txBody>
      </p:sp>
      <p:sp>
        <p:nvSpPr>
          <p:cNvPr id="249" name="Google Shape;249;g2b938b91965_2_155"/>
          <p:cNvSpPr txBox="1"/>
          <p:nvPr>
            <p:ph idx="1" type="body"/>
          </p:nvPr>
        </p:nvSpPr>
        <p:spPr>
          <a:xfrm>
            <a:off x="609601" y="1146051"/>
            <a:ext cx="10980929" cy="49801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“Diurnal and seasonal moods vary with work, sleep and daylength across diverse cultures” by Golder and Macy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Can automated sentiment analysis be applied to social media data to provide a global picture of human mood?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Does mood have a time scale? Seasonal patterns?</a:t>
            </a:r>
            <a:endParaRPr/>
          </a:p>
          <a:p>
            <a:pPr indent="-1651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Data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Up to 400 public messages from each user, 509 million messages total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2.4 million individuals worldwide (84 identified countries)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English only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Date, Time, and country latitude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2b938b91965_2_160"/>
          <p:cNvSpPr txBox="1"/>
          <p:nvPr>
            <p:ph type="title"/>
          </p:nvPr>
        </p:nvSpPr>
        <p:spPr>
          <a:xfrm>
            <a:off x="609600" y="219075"/>
            <a:ext cx="10260013" cy="6397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Methodology</a:t>
            </a:r>
            <a:endParaRPr/>
          </a:p>
        </p:txBody>
      </p:sp>
      <p:sp>
        <p:nvSpPr>
          <p:cNvPr id="255" name="Google Shape;255;g2b938b91965_2_160"/>
          <p:cNvSpPr txBox="1"/>
          <p:nvPr>
            <p:ph idx="1" type="body"/>
          </p:nvPr>
        </p:nvSpPr>
        <p:spPr>
          <a:xfrm>
            <a:off x="609601" y="1146051"/>
            <a:ext cx="10980929" cy="49801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Examined within-individual Positive Affect (PA) and Negative Affect (NA) independently, 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E.g., fraction of PA words appearing in an individual’s messages every hour</a:t>
            </a:r>
            <a:endParaRPr/>
          </a:p>
          <a:p>
            <a:pPr indent="-1333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  <a:p>
            <a:pPr indent="-1333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  <a:p>
            <a:pPr indent="-1333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To eliminate between-individual variation, subtract the mean: PA</a:t>
            </a:r>
            <a:r>
              <a:rPr baseline="-25000" lang="en-US"/>
              <a:t>u</a:t>
            </a:r>
            <a:r>
              <a:rPr lang="en-US"/>
              <a:t>*(h) = PA</a:t>
            </a:r>
            <a:r>
              <a:rPr baseline="-25000" lang="en-US"/>
              <a:t>u</a:t>
            </a:r>
            <a:r>
              <a:rPr lang="en-US"/>
              <a:t>(h) - &lt;PA</a:t>
            </a:r>
            <a:r>
              <a:rPr baseline="-25000" lang="en-US"/>
              <a:t>u</a:t>
            </a:r>
            <a:r>
              <a:rPr lang="en-US"/>
              <a:t>(h)&gt;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Additional analysis on 4 English-speaking regions: Africa, India, UK/Aus, US/Can</a:t>
            </a:r>
            <a:endParaRPr/>
          </a:p>
          <a:p>
            <a:pPr indent="-1651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256" name="Google Shape;256;g2b938b91965_2_1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76700" y="2700339"/>
            <a:ext cx="3105150" cy="88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Google Shape;261;g2b938b91965_2_1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0" y="1237615"/>
            <a:ext cx="8006862" cy="5111325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g2b938b91965_2_166"/>
          <p:cNvSpPr txBox="1"/>
          <p:nvPr>
            <p:ph type="title"/>
          </p:nvPr>
        </p:nvSpPr>
        <p:spPr>
          <a:xfrm>
            <a:off x="609600" y="390525"/>
            <a:ext cx="10260013" cy="6397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Two peaks in Positive Affect daily; Positive Affect is higher on weekends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Google Shape;267;g2b938b91965_2_1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00200" y="1283336"/>
            <a:ext cx="8044962" cy="5176151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g2b938b91965_2_171"/>
          <p:cNvSpPr txBox="1"/>
          <p:nvPr>
            <p:ph type="title"/>
          </p:nvPr>
        </p:nvSpPr>
        <p:spPr>
          <a:xfrm>
            <a:off x="609600" y="401955"/>
            <a:ext cx="10260013" cy="6397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Mood governed by diurnal cycles, not culture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2b938b91965_2_176"/>
          <p:cNvSpPr txBox="1"/>
          <p:nvPr>
            <p:ph type="title"/>
          </p:nvPr>
        </p:nvSpPr>
        <p:spPr>
          <a:xfrm>
            <a:off x="963084" y="4406903"/>
            <a:ext cx="103632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en-US"/>
              <a:t>High-level text analysis</a:t>
            </a:r>
            <a:endParaRPr/>
          </a:p>
        </p:txBody>
      </p:sp>
      <p:sp>
        <p:nvSpPr>
          <p:cNvPr id="274" name="Google Shape;274;g2b938b91965_2_176"/>
          <p:cNvSpPr txBox="1"/>
          <p:nvPr>
            <p:ph idx="1" type="body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"/>
          <p:cNvSpPr txBox="1"/>
          <p:nvPr>
            <p:ph type="title"/>
          </p:nvPr>
        </p:nvSpPr>
        <p:spPr>
          <a:xfrm>
            <a:off x="609600" y="219075"/>
            <a:ext cx="10260013" cy="6397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Why text analysis</a:t>
            </a:r>
            <a:endParaRPr/>
          </a:p>
        </p:txBody>
      </p:sp>
      <p:sp>
        <p:nvSpPr>
          <p:cNvPr id="156" name="Google Shape;156;p2"/>
          <p:cNvSpPr txBox="1"/>
          <p:nvPr>
            <p:ph idx="1" type="body"/>
          </p:nvPr>
        </p:nvSpPr>
        <p:spPr>
          <a:xfrm>
            <a:off x="609601" y="1146051"/>
            <a:ext cx="10980929" cy="49801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Volume of text data is growing exponentially, necessitating methods for automatically organizing, understanding, searching and summarizing them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/>
              <a:t>Uncover hidden topical patterns in collections.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/>
              <a:t>Annotate documents according to topics.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/>
              <a:t>Using annotations to organize, summarize and search.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Arial"/>
              <a:buChar char="•"/>
            </a:pPr>
            <a:r>
              <a:rPr lang="en-US">
                <a:solidFill>
                  <a:srgbClr val="FF0000"/>
                </a:solidFill>
              </a:rPr>
              <a:t>Generate fluent and grammatical text</a:t>
            </a:r>
            <a:r>
              <a:rPr lang="en-US"/>
              <a:t>.</a:t>
            </a:r>
            <a:endParaRPr/>
          </a:p>
          <a:p>
            <a:pPr indent="-1651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2b938b91965_2_18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Understanding text: high level understanding</a:t>
            </a:r>
            <a:endParaRPr/>
          </a:p>
        </p:txBody>
      </p:sp>
      <p:sp>
        <p:nvSpPr>
          <p:cNvPr id="280" name="Google Shape;280;g2b938b91965_2_18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Machine translation 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2800"/>
              <a:buChar char="•"/>
            </a:pPr>
            <a:r>
              <a:rPr lang="en-US">
                <a:solidFill>
                  <a:srgbClr val="7F7F7F"/>
                </a:solidFill>
              </a:rPr>
              <a:t>Generate text (ChatGPT)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2800"/>
              <a:buChar char="•"/>
            </a:pPr>
            <a:r>
              <a:rPr lang="en-US">
                <a:solidFill>
                  <a:srgbClr val="7F7F7F"/>
                </a:solidFill>
              </a:rPr>
              <a:t>Text summarization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2800"/>
              <a:buChar char="•"/>
            </a:pPr>
            <a:r>
              <a:rPr lang="en-US">
                <a:solidFill>
                  <a:srgbClr val="7F7F7F"/>
                </a:solidFill>
              </a:rPr>
              <a:t>Question-answering</a:t>
            </a:r>
            <a:endParaRPr/>
          </a:p>
        </p:txBody>
      </p:sp>
      <p:pic>
        <p:nvPicPr>
          <p:cNvPr descr="A screenshot of a computer&#10;&#10;Description automatically generated with low confidence" id="281" name="Google Shape;281;g2b938b91965_2_1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70760" y="1581944"/>
            <a:ext cx="650240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2b938b91965_2_18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Understanding text: high level</a:t>
            </a:r>
            <a:endParaRPr/>
          </a:p>
        </p:txBody>
      </p:sp>
      <p:sp>
        <p:nvSpPr>
          <p:cNvPr id="287" name="Google Shape;287;g2b938b91965_2_187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800"/>
              <a:buChar char="•"/>
            </a:pPr>
            <a:r>
              <a:rPr lang="en-US">
                <a:solidFill>
                  <a:srgbClr val="7F7F7F"/>
                </a:solidFill>
              </a:rPr>
              <a:t>Machine translation 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Generate text (ChatGPT)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2800"/>
              <a:buChar char="•"/>
            </a:pPr>
            <a:r>
              <a:rPr lang="en-US">
                <a:solidFill>
                  <a:srgbClr val="7F7F7F"/>
                </a:solidFill>
              </a:rPr>
              <a:t>Text summarization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2800"/>
              <a:buChar char="•"/>
            </a:pPr>
            <a:r>
              <a:rPr lang="en-US">
                <a:solidFill>
                  <a:srgbClr val="7F7F7F"/>
                </a:solidFill>
              </a:rPr>
              <a:t>Question-answering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descr="A screenshot of a phone&#10;&#10;Description automatically generated with low confidence" id="288" name="Google Shape;288;g2b938b91965_2_1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93347" y="3820886"/>
            <a:ext cx="8575530" cy="2882900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g2b938b91965_2_187"/>
          <p:cNvSpPr txBox="1"/>
          <p:nvPr/>
        </p:nvSpPr>
        <p:spPr>
          <a:xfrm>
            <a:off x="342679" y="6334454"/>
            <a:ext cx="99104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ChatGPT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2b938b91965_2_19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Understanding text: high level</a:t>
            </a:r>
            <a:endParaRPr/>
          </a:p>
        </p:txBody>
      </p:sp>
      <p:sp>
        <p:nvSpPr>
          <p:cNvPr id="295" name="Google Shape;295;g2b938b91965_2_19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800"/>
              <a:buChar char="•"/>
            </a:pPr>
            <a:r>
              <a:rPr lang="en-US">
                <a:solidFill>
                  <a:srgbClr val="7F7F7F"/>
                </a:solidFill>
              </a:rPr>
              <a:t>Machine translation 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2800"/>
              <a:buChar char="•"/>
            </a:pPr>
            <a:r>
              <a:rPr lang="en-US">
                <a:solidFill>
                  <a:srgbClr val="7F7F7F"/>
                </a:solidFill>
              </a:rPr>
              <a:t>Generate text (ChatGPT)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Text summarization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2800"/>
              <a:buChar char="•"/>
            </a:pPr>
            <a:r>
              <a:rPr lang="en-US">
                <a:solidFill>
                  <a:srgbClr val="7F7F7F"/>
                </a:solidFill>
              </a:rPr>
              <a:t>Question-answering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descr="A screenshot of a computer screen&#10;&#10;Description automatically generated with low confidence" id="296" name="Google Shape;296;g2b938b91965_2_19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29252" y="1347502"/>
            <a:ext cx="5546219" cy="5307584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g2b938b91965_2_194"/>
          <p:cNvSpPr txBox="1"/>
          <p:nvPr/>
        </p:nvSpPr>
        <p:spPr>
          <a:xfrm>
            <a:off x="342679" y="6334454"/>
            <a:ext cx="99104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ChatGPT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2b938b91965_2_20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Understanding text: high level</a:t>
            </a:r>
            <a:endParaRPr/>
          </a:p>
        </p:txBody>
      </p:sp>
      <p:sp>
        <p:nvSpPr>
          <p:cNvPr id="303" name="Google Shape;303;g2b938b91965_2_20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800"/>
              <a:buChar char="•"/>
            </a:pPr>
            <a:r>
              <a:rPr lang="en-US">
                <a:solidFill>
                  <a:srgbClr val="7F7F7F"/>
                </a:solidFill>
              </a:rPr>
              <a:t>Machine translation 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2800"/>
              <a:buChar char="•"/>
            </a:pPr>
            <a:r>
              <a:rPr lang="en-US">
                <a:solidFill>
                  <a:srgbClr val="7F7F7F"/>
                </a:solidFill>
              </a:rPr>
              <a:t>Generate text (ChatGPT)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2800"/>
              <a:buChar char="•"/>
            </a:pPr>
            <a:r>
              <a:rPr lang="en-US">
                <a:solidFill>
                  <a:srgbClr val="7F7F7F"/>
                </a:solidFill>
              </a:rPr>
              <a:t>Text summarization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Question-answering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descr="A screenshot of a cell phone&#10;&#10;Description automatically generated with medium confidence" id="304" name="Google Shape;304;g2b938b91965_2_20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12782" y="3776290"/>
            <a:ext cx="9141018" cy="3081710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g2b938b91965_2_201"/>
          <p:cNvSpPr txBox="1"/>
          <p:nvPr/>
        </p:nvSpPr>
        <p:spPr>
          <a:xfrm>
            <a:off x="342679" y="6334454"/>
            <a:ext cx="99104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ChatGPT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"/>
          <p:cNvSpPr txBox="1"/>
          <p:nvPr>
            <p:ph type="title"/>
          </p:nvPr>
        </p:nvSpPr>
        <p:spPr>
          <a:xfrm>
            <a:off x="609600" y="219075"/>
            <a:ext cx="10260013" cy="6397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Brief history of text analysis</a:t>
            </a:r>
            <a:endParaRPr/>
          </a:p>
        </p:txBody>
      </p:sp>
      <p:sp>
        <p:nvSpPr>
          <p:cNvPr id="311" name="Google Shape;311;p3"/>
          <p:cNvSpPr txBox="1"/>
          <p:nvPr>
            <p:ph idx="1" type="body"/>
          </p:nvPr>
        </p:nvSpPr>
        <p:spPr>
          <a:xfrm>
            <a:off x="609601" y="1146051"/>
            <a:ext cx="10980929" cy="49801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2400"/>
              <a:t>1960s</a:t>
            </a:r>
            <a:endParaRPr/>
          </a:p>
          <a:p>
            <a:pPr indent="-285750" lvl="1" marL="742950" rtl="0" algn="l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2000"/>
              <a:t>Electronic documents come online</a:t>
            </a:r>
            <a:endParaRPr/>
          </a:p>
          <a:p>
            <a:pPr indent="-285750" lvl="1" marL="742950" rtl="0" algn="l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2000"/>
              <a:t>Vector space models (Salton)</a:t>
            </a:r>
            <a:endParaRPr/>
          </a:p>
          <a:p>
            <a:pPr indent="-285750" lvl="1" marL="742950" rtl="0" algn="l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2000"/>
              <a:t>‘bag of words’, tf-idf</a:t>
            </a:r>
            <a:endParaRPr sz="2000"/>
          </a:p>
          <a:p>
            <a:pPr indent="-342900" lvl="0" marL="342900" rtl="0" algn="l"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2400"/>
              <a:t>1990s</a:t>
            </a:r>
            <a:endParaRPr/>
          </a:p>
          <a:p>
            <a:pPr indent="-285750" lvl="1" marL="742950" rtl="0" algn="l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2000"/>
              <a:t>Mathematical analysis tools become widely available</a:t>
            </a:r>
            <a:endParaRPr/>
          </a:p>
          <a:p>
            <a:pPr indent="-285750" lvl="1" marL="742950" rtl="0" algn="l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2000"/>
              <a:t>Latent semantic indexing (LSI)</a:t>
            </a:r>
            <a:endParaRPr/>
          </a:p>
          <a:p>
            <a:pPr indent="-285750" lvl="1" marL="742950" rtl="0" algn="l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2000"/>
              <a:t>Singular value decomposition (SVD, PCA)</a:t>
            </a:r>
            <a:endParaRPr/>
          </a:p>
          <a:p>
            <a:pPr indent="-342900" lvl="0" marL="342900" rtl="0" algn="l"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2400"/>
              <a:t>2000s</a:t>
            </a:r>
            <a:endParaRPr sz="2000"/>
          </a:p>
          <a:p>
            <a:pPr indent="-285750" lvl="1" marL="742950" rtl="0" algn="l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2000"/>
              <a:t>Probabilistic topic modeling (LDA)</a:t>
            </a:r>
            <a:endParaRPr/>
          </a:p>
          <a:p>
            <a:pPr indent="-285750" lvl="1" marL="742950" rtl="0" algn="l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2000"/>
              <a:t>Probabilistic matrix factorization (PMF)</a:t>
            </a:r>
            <a:endParaRPr/>
          </a:p>
          <a:p>
            <a:pPr indent="-342900" lvl="0" marL="342900" rtl="0" algn="l"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2400"/>
              <a:t>2010s</a:t>
            </a:r>
            <a:endParaRPr/>
          </a:p>
          <a:p>
            <a:pPr indent="-285750" lvl="1" marL="742950" rtl="0" algn="l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2000"/>
              <a:t>Word embeddings (word2vec, Glove); sentence embeddings</a:t>
            </a:r>
            <a:endParaRPr/>
          </a:p>
          <a:p>
            <a:pPr indent="-285750" lvl="1" marL="742950" rtl="0" algn="l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2000"/>
              <a:t>Pre-trained language models (BERT)</a:t>
            </a:r>
            <a:endParaRPr/>
          </a:p>
          <a:p>
            <a:pPr indent="-342900" lvl="0" marL="342900" rtl="0" algn="l"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2400"/>
              <a:t>The present </a:t>
            </a:r>
            <a:endParaRPr/>
          </a:p>
          <a:p>
            <a:pPr indent="-285750" lvl="1" marL="742950" rtl="0" algn="l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2000"/>
              <a:t>Language generation (GPT-3), ChatGPT, Bing Chat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"/>
          <p:cNvSpPr txBox="1"/>
          <p:nvPr>
            <p:ph type="title"/>
          </p:nvPr>
        </p:nvSpPr>
        <p:spPr>
          <a:xfrm>
            <a:off x="609600" y="219075"/>
            <a:ext cx="10260013" cy="6397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Vector space model</a:t>
            </a:r>
            <a:endParaRPr/>
          </a:p>
        </p:txBody>
      </p:sp>
      <p:sp>
        <p:nvSpPr>
          <p:cNvPr id="318" name="Google Shape;318;p4"/>
          <p:cNvSpPr txBox="1"/>
          <p:nvPr>
            <p:ph idx="1" type="body"/>
          </p:nvPr>
        </p:nvSpPr>
        <p:spPr>
          <a:xfrm>
            <a:off x="8029576" y="1038225"/>
            <a:ext cx="2386013" cy="55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b="1" lang="en-US" sz="2000"/>
              <a:t>Term frequency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genes  5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organism 3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survive 1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life 1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computer 1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organisms 1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genomes 2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predictions 1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genetic 1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numbers 1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sequenced 1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genome 2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computational 1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…</a:t>
            </a:r>
            <a:endParaRPr/>
          </a:p>
        </p:txBody>
      </p:sp>
      <p:grpSp>
        <p:nvGrpSpPr>
          <p:cNvPr id="319" name="Google Shape;319;p4"/>
          <p:cNvGrpSpPr/>
          <p:nvPr/>
        </p:nvGrpSpPr>
        <p:grpSpPr>
          <a:xfrm>
            <a:off x="1774825" y="1162051"/>
            <a:ext cx="6096000" cy="4824413"/>
            <a:chOff x="2744788" y="968375"/>
            <a:chExt cx="6096000" cy="4824413"/>
          </a:xfrm>
        </p:grpSpPr>
        <p:pic>
          <p:nvPicPr>
            <p:cNvPr descr="intuition.png" id="320" name="Google Shape;320;p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744788" y="968375"/>
              <a:ext cx="6096000" cy="482441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1" name="Google Shape;321;p4"/>
            <p:cNvSpPr/>
            <p:nvPr/>
          </p:nvSpPr>
          <p:spPr>
            <a:xfrm>
              <a:off x="3306763" y="3001963"/>
              <a:ext cx="396875" cy="190500"/>
            </a:xfrm>
            <a:prstGeom prst="rect">
              <a:avLst/>
            </a:prstGeom>
            <a:solidFill>
              <a:srgbClr val="FFFF99">
                <a:alpha val="69411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" name="Google Shape;322;p4"/>
            <p:cNvSpPr/>
            <p:nvPr/>
          </p:nvSpPr>
          <p:spPr>
            <a:xfrm>
              <a:off x="4359275" y="3384550"/>
              <a:ext cx="395288" cy="190500"/>
            </a:xfrm>
            <a:prstGeom prst="rect">
              <a:avLst/>
            </a:prstGeom>
            <a:solidFill>
              <a:srgbClr val="FFFF99">
                <a:alpha val="69411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" name="Google Shape;323;p4"/>
            <p:cNvSpPr/>
            <p:nvPr/>
          </p:nvSpPr>
          <p:spPr>
            <a:xfrm>
              <a:off x="3970338" y="3711575"/>
              <a:ext cx="661987" cy="190500"/>
            </a:xfrm>
            <a:prstGeom prst="rect">
              <a:avLst/>
            </a:prstGeom>
            <a:solidFill>
              <a:srgbClr val="FF99CC">
                <a:alpha val="69411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" name="Google Shape;324;p4"/>
            <p:cNvSpPr/>
            <p:nvPr/>
          </p:nvSpPr>
          <p:spPr>
            <a:xfrm>
              <a:off x="6172200" y="1784350"/>
              <a:ext cx="517525" cy="190500"/>
            </a:xfrm>
            <a:prstGeom prst="rect">
              <a:avLst/>
            </a:prstGeom>
            <a:solidFill>
              <a:srgbClr val="FFFF99">
                <a:alpha val="69411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5"/>
          <p:cNvSpPr txBox="1"/>
          <p:nvPr>
            <p:ph type="title"/>
          </p:nvPr>
        </p:nvSpPr>
        <p:spPr>
          <a:xfrm>
            <a:off x="609600" y="219075"/>
            <a:ext cx="10260013" cy="6397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Vector space models: reducing noise</a:t>
            </a:r>
            <a:endParaRPr/>
          </a:p>
        </p:txBody>
      </p:sp>
      <p:sp>
        <p:nvSpPr>
          <p:cNvPr id="331" name="Google Shape;331;p5"/>
          <p:cNvSpPr txBox="1"/>
          <p:nvPr>
            <p:ph idx="1" type="body"/>
          </p:nvPr>
        </p:nvSpPr>
        <p:spPr>
          <a:xfrm>
            <a:off x="1782763" y="1441450"/>
            <a:ext cx="2386012" cy="50434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genes  5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organism 3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survive 1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life 1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computer 1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organisms 1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genomes 2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predictions 1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genetic 1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numbers 1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sequenced 1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genome 2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computational 1</a:t>
            </a:r>
            <a:endParaRPr/>
          </a:p>
          <a:p>
            <a:pPr indent="-215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/>
          </a:p>
        </p:txBody>
      </p:sp>
      <p:sp>
        <p:nvSpPr>
          <p:cNvPr id="332" name="Google Shape;332;p5"/>
          <p:cNvSpPr txBox="1"/>
          <p:nvPr/>
        </p:nvSpPr>
        <p:spPr>
          <a:xfrm>
            <a:off x="4648201" y="1441450"/>
            <a:ext cx="2384425" cy="50434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gene  6</a:t>
            </a:r>
            <a:endParaRPr/>
          </a:p>
          <a:p>
            <a:pPr indent="-342900" lvl="0" marL="3429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organism 4</a:t>
            </a:r>
            <a:endParaRPr/>
          </a:p>
          <a:p>
            <a:pPr indent="-342900" lvl="0" marL="3429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survive 1</a:t>
            </a:r>
            <a:endParaRPr/>
          </a:p>
          <a:p>
            <a:pPr indent="-342900" lvl="0" marL="3429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life 1</a:t>
            </a:r>
            <a:endParaRPr/>
          </a:p>
          <a:p>
            <a:pPr indent="-342900" lvl="0" marL="3429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comput 2</a:t>
            </a:r>
            <a:endParaRPr/>
          </a:p>
          <a:p>
            <a:pPr indent="-342900" lvl="0" marL="3429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predictions 1</a:t>
            </a:r>
            <a:endParaRPr/>
          </a:p>
          <a:p>
            <a:pPr indent="-342900" lvl="0" marL="3429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numbers 1</a:t>
            </a:r>
            <a:endParaRPr/>
          </a:p>
          <a:p>
            <a:pPr indent="-342900" lvl="0" marL="3429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sequenced 1</a:t>
            </a:r>
            <a:endParaRPr/>
          </a:p>
          <a:p>
            <a:pPr indent="-342900" lvl="0" marL="3429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genome 4</a:t>
            </a:r>
            <a:endParaRPr/>
          </a:p>
          <a:p>
            <a:pPr indent="-215900" lvl="0" marL="3429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3" name="Google Shape;333;p5"/>
          <p:cNvSpPr txBox="1"/>
          <p:nvPr/>
        </p:nvSpPr>
        <p:spPr>
          <a:xfrm>
            <a:off x="2133601" y="1033463"/>
            <a:ext cx="92845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original</a:t>
            </a:r>
            <a:endParaRPr/>
          </a:p>
        </p:txBody>
      </p:sp>
      <p:sp>
        <p:nvSpPr>
          <p:cNvPr id="334" name="Google Shape;334;p5"/>
          <p:cNvSpPr txBox="1"/>
          <p:nvPr/>
        </p:nvSpPr>
        <p:spPr>
          <a:xfrm>
            <a:off x="4816476" y="1031875"/>
            <a:ext cx="1592263" cy="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stem words</a:t>
            </a:r>
            <a:endParaRPr/>
          </a:p>
        </p:txBody>
      </p:sp>
      <p:sp>
        <p:nvSpPr>
          <p:cNvPr id="335" name="Google Shape;335;p5"/>
          <p:cNvSpPr txBox="1"/>
          <p:nvPr/>
        </p:nvSpPr>
        <p:spPr>
          <a:xfrm>
            <a:off x="8153401" y="895351"/>
            <a:ext cx="1592263" cy="646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remove stopwords</a:t>
            </a:r>
            <a:endParaRPr/>
          </a:p>
        </p:txBody>
      </p:sp>
      <p:sp>
        <p:nvSpPr>
          <p:cNvPr id="336" name="Google Shape;336;p5"/>
          <p:cNvSpPr txBox="1"/>
          <p:nvPr/>
        </p:nvSpPr>
        <p:spPr>
          <a:xfrm>
            <a:off x="7940676" y="1541463"/>
            <a:ext cx="2384425" cy="50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</a:t>
            </a:r>
            <a:endParaRPr/>
          </a:p>
          <a:p>
            <a:pPr indent="-342900" lvl="0" marL="3429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</a:t>
            </a:r>
            <a:endParaRPr/>
          </a:p>
          <a:p>
            <a:pPr indent="-342900" lvl="0" marL="3429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but</a:t>
            </a:r>
            <a:endParaRPr/>
          </a:p>
          <a:p>
            <a:pPr indent="-342900" lvl="0" marL="3429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also</a:t>
            </a:r>
            <a:endParaRPr/>
          </a:p>
          <a:p>
            <a:pPr indent="-342900" lvl="0" marL="3429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</a:t>
            </a:r>
            <a:endParaRPr/>
          </a:p>
          <a:p>
            <a:pPr indent="-342900" lvl="0" marL="3429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too</a:t>
            </a:r>
            <a:endParaRPr/>
          </a:p>
          <a:p>
            <a:pPr indent="-342900" lvl="0" marL="3429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</a:t>
            </a:r>
            <a:endParaRPr/>
          </a:p>
          <a:p>
            <a:pPr indent="-342900" lvl="0" marL="3429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can</a:t>
            </a:r>
            <a:endParaRPr/>
          </a:p>
          <a:p>
            <a:pPr indent="-342900" lvl="0" marL="3429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  <a:endParaRPr/>
          </a:p>
          <a:p>
            <a:pPr indent="-342900" lvl="0" marL="3429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you</a:t>
            </a:r>
            <a:endParaRPr/>
          </a:p>
          <a:p>
            <a:pPr indent="-342900" lvl="0" marL="3429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</a:t>
            </a:r>
            <a:endParaRPr/>
          </a:p>
          <a:p>
            <a:pPr indent="-342900" lvl="0" marL="3429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she</a:t>
            </a:r>
            <a:endParaRPr/>
          </a:p>
          <a:p>
            <a:pPr indent="-342900" lvl="0" marL="3429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/>
          </a:p>
          <a:p>
            <a:pPr indent="-215900" lvl="0" marL="3429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6"/>
          <p:cNvSpPr txBox="1"/>
          <p:nvPr>
            <p:ph type="title"/>
          </p:nvPr>
        </p:nvSpPr>
        <p:spPr>
          <a:xfrm>
            <a:off x="609600" y="219075"/>
            <a:ext cx="10260013" cy="6397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Vector space model</a:t>
            </a:r>
            <a:endParaRPr/>
          </a:p>
        </p:txBody>
      </p:sp>
      <p:sp>
        <p:nvSpPr>
          <p:cNvPr id="342" name="Google Shape;342;p6"/>
          <p:cNvSpPr txBox="1"/>
          <p:nvPr>
            <p:ph idx="1" type="body"/>
          </p:nvPr>
        </p:nvSpPr>
        <p:spPr>
          <a:xfrm>
            <a:off x="1981200" y="1068389"/>
            <a:ext cx="8229600" cy="1087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Each document is a point in high-dimensional space</a:t>
            </a:r>
            <a:endParaRPr/>
          </a:p>
        </p:txBody>
      </p:sp>
      <p:sp>
        <p:nvSpPr>
          <p:cNvPr id="343" name="Google Shape;343;p6"/>
          <p:cNvSpPr txBox="1"/>
          <p:nvPr/>
        </p:nvSpPr>
        <p:spPr>
          <a:xfrm>
            <a:off x="8107363" y="2124075"/>
            <a:ext cx="1630362" cy="2584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400"/>
              <a:buFont typeface="Calibri"/>
              <a:buNone/>
            </a:pPr>
            <a:r>
              <a:rPr b="0" i="0" lang="en-US" sz="14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Document 1</a:t>
            </a:r>
            <a:endParaRPr/>
          </a:p>
          <a:p>
            <a:pPr indent="0" lvl="0" marL="0" marR="0" rtl="0" algn="l">
              <a:spcBef>
                <a:spcPts val="280"/>
              </a:spcBef>
              <a:spcAft>
                <a:spcPts val="0"/>
              </a:spcAft>
              <a:buClr>
                <a:srgbClr val="C00000"/>
              </a:buClr>
              <a:buSzPts val="1400"/>
              <a:buFont typeface="Calibri"/>
              <a:buNone/>
            </a:pPr>
            <a:r>
              <a:rPr b="0" i="0" lang="en-US" sz="14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gene  6</a:t>
            </a:r>
            <a:endParaRPr/>
          </a:p>
          <a:p>
            <a:pPr indent="0" lvl="0" marL="0" marR="0" rtl="0" algn="l">
              <a:spcBef>
                <a:spcPts val="280"/>
              </a:spcBef>
              <a:spcAft>
                <a:spcPts val="0"/>
              </a:spcAft>
              <a:buClr>
                <a:srgbClr val="C00000"/>
              </a:buClr>
              <a:buSzPts val="1400"/>
              <a:buFont typeface="Calibri"/>
              <a:buNone/>
            </a:pPr>
            <a:r>
              <a:rPr b="0" i="0" lang="en-US" sz="14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organism 4</a:t>
            </a:r>
            <a:endParaRPr/>
          </a:p>
          <a:p>
            <a:pPr indent="0" lvl="0" marL="0" marR="0" rtl="0" algn="l">
              <a:spcBef>
                <a:spcPts val="280"/>
              </a:spcBef>
              <a:spcAft>
                <a:spcPts val="0"/>
              </a:spcAft>
              <a:buClr>
                <a:srgbClr val="C00000"/>
              </a:buClr>
              <a:buSzPts val="1400"/>
              <a:buFont typeface="Calibri"/>
              <a:buNone/>
            </a:pPr>
            <a:r>
              <a:rPr b="0" i="0" lang="en-US" sz="14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survive 1</a:t>
            </a:r>
            <a:endParaRPr/>
          </a:p>
          <a:p>
            <a:pPr indent="0" lvl="0" marL="0" marR="0" rtl="0" algn="l">
              <a:spcBef>
                <a:spcPts val="280"/>
              </a:spcBef>
              <a:spcAft>
                <a:spcPts val="0"/>
              </a:spcAft>
              <a:buClr>
                <a:srgbClr val="C00000"/>
              </a:buClr>
              <a:buSzPts val="1400"/>
              <a:buFont typeface="Calibri"/>
              <a:buNone/>
            </a:pPr>
            <a:r>
              <a:rPr b="0" i="0" lang="en-US" sz="14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life 1</a:t>
            </a:r>
            <a:endParaRPr/>
          </a:p>
          <a:p>
            <a:pPr indent="0" lvl="0" marL="0" marR="0" rtl="0" algn="l">
              <a:spcBef>
                <a:spcPts val="280"/>
              </a:spcBef>
              <a:spcAft>
                <a:spcPts val="0"/>
              </a:spcAft>
              <a:buClr>
                <a:srgbClr val="C00000"/>
              </a:buClr>
              <a:buSzPts val="1400"/>
              <a:buFont typeface="Calibri"/>
              <a:buNone/>
            </a:pPr>
            <a:r>
              <a:rPr b="0" i="0" lang="en-US" sz="14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comput 2</a:t>
            </a:r>
            <a:endParaRPr/>
          </a:p>
          <a:p>
            <a:pPr indent="0" lvl="0" marL="0" marR="0" rtl="0" algn="l">
              <a:spcBef>
                <a:spcPts val="280"/>
              </a:spcBef>
              <a:spcAft>
                <a:spcPts val="0"/>
              </a:spcAft>
              <a:buClr>
                <a:srgbClr val="C00000"/>
              </a:buClr>
              <a:buSzPts val="1400"/>
              <a:buFont typeface="Calibri"/>
              <a:buNone/>
            </a:pPr>
            <a:r>
              <a:rPr b="0" i="0" lang="en-US" sz="14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predictions 1</a:t>
            </a:r>
            <a:endParaRPr/>
          </a:p>
          <a:p>
            <a:pPr indent="0" lvl="0" marL="0" marR="0" rtl="0" algn="l">
              <a:spcBef>
                <a:spcPts val="280"/>
              </a:spcBef>
              <a:spcAft>
                <a:spcPts val="0"/>
              </a:spcAft>
              <a:buClr>
                <a:srgbClr val="C00000"/>
              </a:buClr>
              <a:buSzPts val="1400"/>
              <a:buFont typeface="Calibri"/>
              <a:buNone/>
            </a:pPr>
            <a:r>
              <a:rPr b="0" i="0" lang="en-US" sz="14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numbers 1</a:t>
            </a:r>
            <a:endParaRPr/>
          </a:p>
          <a:p>
            <a:pPr indent="0" lvl="0" marL="0" marR="0" rtl="0" algn="l">
              <a:spcBef>
                <a:spcPts val="280"/>
              </a:spcBef>
              <a:spcAft>
                <a:spcPts val="0"/>
              </a:spcAft>
              <a:buClr>
                <a:srgbClr val="C00000"/>
              </a:buClr>
              <a:buSzPts val="1400"/>
              <a:buFont typeface="Calibri"/>
              <a:buNone/>
            </a:pPr>
            <a:r>
              <a:rPr b="0" i="0" lang="en-US" sz="14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sequenced 1</a:t>
            </a:r>
            <a:endParaRPr/>
          </a:p>
          <a:p>
            <a:pPr indent="0" lvl="0" marL="0" marR="0" rtl="0" algn="l">
              <a:spcBef>
                <a:spcPts val="280"/>
              </a:spcBef>
              <a:spcAft>
                <a:spcPts val="0"/>
              </a:spcAft>
              <a:buClr>
                <a:srgbClr val="C00000"/>
              </a:buClr>
              <a:buSzPts val="1400"/>
              <a:buFont typeface="Calibri"/>
              <a:buNone/>
            </a:pPr>
            <a:r>
              <a:rPr b="0" i="0" lang="en-US" sz="14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genome 4</a:t>
            </a:r>
            <a:endParaRPr/>
          </a:p>
          <a:p>
            <a:pPr indent="0" lvl="0" marL="0" marR="0" rtl="0" algn="l">
              <a:spcBef>
                <a:spcPts val="280"/>
              </a:spcBef>
              <a:spcAft>
                <a:spcPts val="0"/>
              </a:spcAft>
              <a:buClr>
                <a:srgbClr val="C00000"/>
              </a:buClr>
              <a:buSzPts val="1400"/>
              <a:buFont typeface="Calibri"/>
              <a:buNone/>
            </a:pPr>
            <a:r>
              <a:rPr b="0" i="0" lang="en-US" sz="14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/>
          </a:p>
          <a:p>
            <a:pPr indent="-254000" lvl="0" marL="3429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44" name="Google Shape;344;p6"/>
          <p:cNvCxnSpPr/>
          <p:nvPr/>
        </p:nvCxnSpPr>
        <p:spPr>
          <a:xfrm>
            <a:off x="6264275" y="3216275"/>
            <a:ext cx="1195388" cy="0"/>
          </a:xfrm>
          <a:prstGeom prst="straightConnector1">
            <a:avLst/>
          </a:prstGeom>
          <a:solidFill>
            <a:schemeClr val="accent1"/>
          </a:solidFill>
          <a:ln cap="sq" cmpd="sng" w="12700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345" name="Google Shape;345;p6"/>
          <p:cNvCxnSpPr/>
          <p:nvPr/>
        </p:nvCxnSpPr>
        <p:spPr>
          <a:xfrm flipH="1">
            <a:off x="5646739" y="3216275"/>
            <a:ext cx="617537" cy="457200"/>
          </a:xfrm>
          <a:prstGeom prst="straightConnector1">
            <a:avLst/>
          </a:prstGeom>
          <a:solidFill>
            <a:schemeClr val="accent1"/>
          </a:solidFill>
          <a:ln cap="sq" cmpd="sng" w="12700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346" name="Google Shape;346;p6"/>
          <p:cNvCxnSpPr/>
          <p:nvPr/>
        </p:nvCxnSpPr>
        <p:spPr>
          <a:xfrm rot="10800000">
            <a:off x="6264275" y="2247901"/>
            <a:ext cx="0" cy="968375"/>
          </a:xfrm>
          <a:prstGeom prst="straightConnector1">
            <a:avLst/>
          </a:prstGeom>
          <a:solidFill>
            <a:schemeClr val="accent1"/>
          </a:solidFill>
          <a:ln cap="sq" cmpd="sng" w="12700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347" name="Google Shape;347;p6"/>
          <p:cNvSpPr/>
          <p:nvPr/>
        </p:nvSpPr>
        <p:spPr>
          <a:xfrm>
            <a:off x="7002463" y="2789239"/>
            <a:ext cx="61912" cy="60325"/>
          </a:xfrm>
          <a:prstGeom prst="flowChartConnector">
            <a:avLst/>
          </a:prstGeom>
          <a:solidFill>
            <a:srgbClr val="C00000"/>
          </a:solidFill>
          <a:ln cap="sq" cmpd="sng" w="127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" name="Google Shape;348;p6"/>
          <p:cNvSpPr/>
          <p:nvPr/>
        </p:nvSpPr>
        <p:spPr>
          <a:xfrm>
            <a:off x="7169151" y="3275014"/>
            <a:ext cx="543739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gene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9" name="Google Shape;349;p6"/>
          <p:cNvSpPr/>
          <p:nvPr/>
        </p:nvSpPr>
        <p:spPr>
          <a:xfrm>
            <a:off x="5219701" y="2224089"/>
            <a:ext cx="862737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organism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0" name="Google Shape;350;p6"/>
          <p:cNvSpPr/>
          <p:nvPr/>
        </p:nvSpPr>
        <p:spPr>
          <a:xfrm>
            <a:off x="5494338" y="3681414"/>
            <a:ext cx="30809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1" name="Google Shape;351;p6"/>
          <p:cNvSpPr txBox="1"/>
          <p:nvPr/>
        </p:nvSpPr>
        <p:spPr>
          <a:xfrm>
            <a:off x="2911476" y="2224088"/>
            <a:ext cx="1630363" cy="2584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303BD"/>
              </a:buClr>
              <a:buSzPts val="1400"/>
              <a:buFont typeface="Calibri"/>
              <a:buNone/>
            </a:pPr>
            <a:r>
              <a:rPr b="0" i="0" lang="en-US" sz="1400" u="none" cap="none" strike="noStrike">
                <a:solidFill>
                  <a:srgbClr val="0303BD"/>
                </a:solidFill>
                <a:latin typeface="Calibri"/>
                <a:ea typeface="Calibri"/>
                <a:cs typeface="Calibri"/>
                <a:sym typeface="Calibri"/>
              </a:rPr>
              <a:t>Document 2</a:t>
            </a:r>
            <a:endParaRPr/>
          </a:p>
          <a:p>
            <a:pPr indent="0" lvl="0" marL="0" marR="0" rtl="0" algn="l">
              <a:spcBef>
                <a:spcPts val="280"/>
              </a:spcBef>
              <a:spcAft>
                <a:spcPts val="0"/>
              </a:spcAft>
              <a:buClr>
                <a:srgbClr val="0303BD"/>
              </a:buClr>
              <a:buSzPts val="1400"/>
              <a:buFont typeface="Calibri"/>
              <a:buNone/>
            </a:pPr>
            <a:r>
              <a:rPr b="0" i="0" lang="en-US" sz="1400" u="none" cap="none" strike="noStrike">
                <a:solidFill>
                  <a:srgbClr val="0303BD"/>
                </a:solidFill>
                <a:latin typeface="Calibri"/>
                <a:ea typeface="Calibri"/>
                <a:cs typeface="Calibri"/>
                <a:sym typeface="Calibri"/>
              </a:rPr>
              <a:t>gene  0</a:t>
            </a:r>
            <a:endParaRPr/>
          </a:p>
          <a:p>
            <a:pPr indent="0" lvl="0" marL="0" marR="0" rtl="0" algn="l">
              <a:spcBef>
                <a:spcPts val="280"/>
              </a:spcBef>
              <a:spcAft>
                <a:spcPts val="0"/>
              </a:spcAft>
              <a:buClr>
                <a:srgbClr val="0303BD"/>
              </a:buClr>
              <a:buSzPts val="1400"/>
              <a:buFont typeface="Calibri"/>
              <a:buNone/>
            </a:pPr>
            <a:r>
              <a:rPr b="0" i="0" lang="en-US" sz="1400" u="none" cap="none" strike="noStrike">
                <a:solidFill>
                  <a:srgbClr val="0303BD"/>
                </a:solidFill>
                <a:latin typeface="Calibri"/>
                <a:ea typeface="Calibri"/>
                <a:cs typeface="Calibri"/>
                <a:sym typeface="Calibri"/>
              </a:rPr>
              <a:t>organism 6</a:t>
            </a:r>
            <a:endParaRPr/>
          </a:p>
          <a:p>
            <a:pPr indent="0" lvl="0" marL="0" marR="0" rtl="0" algn="l">
              <a:spcBef>
                <a:spcPts val="280"/>
              </a:spcBef>
              <a:spcAft>
                <a:spcPts val="0"/>
              </a:spcAft>
              <a:buClr>
                <a:srgbClr val="0303BD"/>
              </a:buClr>
              <a:buSzPts val="1400"/>
              <a:buFont typeface="Calibri"/>
              <a:buNone/>
            </a:pPr>
            <a:r>
              <a:rPr b="0" i="0" lang="en-US" sz="1400" u="none" cap="none" strike="noStrike">
                <a:solidFill>
                  <a:srgbClr val="0303BD"/>
                </a:solidFill>
                <a:latin typeface="Calibri"/>
                <a:ea typeface="Calibri"/>
                <a:cs typeface="Calibri"/>
                <a:sym typeface="Calibri"/>
              </a:rPr>
              <a:t>survive 1</a:t>
            </a:r>
            <a:endParaRPr/>
          </a:p>
          <a:p>
            <a:pPr indent="0" lvl="0" marL="0" marR="0" rtl="0" algn="l">
              <a:spcBef>
                <a:spcPts val="280"/>
              </a:spcBef>
              <a:spcAft>
                <a:spcPts val="0"/>
              </a:spcAft>
              <a:buClr>
                <a:srgbClr val="0303BD"/>
              </a:buClr>
              <a:buSzPts val="1400"/>
              <a:buFont typeface="Calibri"/>
              <a:buNone/>
            </a:pPr>
            <a:r>
              <a:rPr b="0" i="0" lang="en-US" sz="1400" u="none" cap="none" strike="noStrike">
                <a:solidFill>
                  <a:srgbClr val="0303BD"/>
                </a:solidFill>
                <a:latin typeface="Calibri"/>
                <a:ea typeface="Calibri"/>
                <a:cs typeface="Calibri"/>
                <a:sym typeface="Calibri"/>
              </a:rPr>
              <a:t>life 1</a:t>
            </a:r>
            <a:endParaRPr/>
          </a:p>
          <a:p>
            <a:pPr indent="0" lvl="0" marL="0" marR="0" rtl="0" algn="l">
              <a:spcBef>
                <a:spcPts val="280"/>
              </a:spcBef>
              <a:spcAft>
                <a:spcPts val="0"/>
              </a:spcAft>
              <a:buClr>
                <a:srgbClr val="0303BD"/>
              </a:buClr>
              <a:buSzPts val="1400"/>
              <a:buFont typeface="Calibri"/>
              <a:buNone/>
            </a:pPr>
            <a:r>
              <a:rPr b="0" i="0" lang="en-US" sz="1400" u="none" cap="none" strike="noStrike">
                <a:solidFill>
                  <a:srgbClr val="0303BD"/>
                </a:solidFill>
                <a:latin typeface="Calibri"/>
                <a:ea typeface="Calibri"/>
                <a:cs typeface="Calibri"/>
                <a:sym typeface="Calibri"/>
              </a:rPr>
              <a:t>comput 2</a:t>
            </a:r>
            <a:endParaRPr/>
          </a:p>
          <a:p>
            <a:pPr indent="0" lvl="0" marL="0" marR="0" rtl="0" algn="l">
              <a:spcBef>
                <a:spcPts val="280"/>
              </a:spcBef>
              <a:spcAft>
                <a:spcPts val="0"/>
              </a:spcAft>
              <a:buClr>
                <a:srgbClr val="0303BD"/>
              </a:buClr>
              <a:buSzPts val="1400"/>
              <a:buFont typeface="Calibri"/>
              <a:buNone/>
            </a:pPr>
            <a:r>
              <a:rPr b="0" i="0" lang="en-US" sz="1400" u="none" cap="none" strike="noStrike">
                <a:solidFill>
                  <a:srgbClr val="0303BD"/>
                </a:solidFill>
                <a:latin typeface="Calibri"/>
                <a:ea typeface="Calibri"/>
                <a:cs typeface="Calibri"/>
                <a:sym typeface="Calibri"/>
              </a:rPr>
              <a:t>predictions 1</a:t>
            </a:r>
            <a:endParaRPr/>
          </a:p>
          <a:p>
            <a:pPr indent="0" lvl="0" marL="0" marR="0" rtl="0" algn="l">
              <a:spcBef>
                <a:spcPts val="280"/>
              </a:spcBef>
              <a:spcAft>
                <a:spcPts val="0"/>
              </a:spcAft>
              <a:buClr>
                <a:srgbClr val="0303BD"/>
              </a:buClr>
              <a:buSzPts val="1400"/>
              <a:buFont typeface="Calibri"/>
              <a:buNone/>
            </a:pPr>
            <a:r>
              <a:rPr b="0" i="0" lang="en-US" sz="1400" u="none" cap="none" strike="noStrike">
                <a:solidFill>
                  <a:srgbClr val="0303BD"/>
                </a:solidFill>
                <a:latin typeface="Calibri"/>
                <a:ea typeface="Calibri"/>
                <a:cs typeface="Calibri"/>
                <a:sym typeface="Calibri"/>
              </a:rPr>
              <a:t>numbers 1</a:t>
            </a:r>
            <a:endParaRPr/>
          </a:p>
          <a:p>
            <a:pPr indent="0" lvl="0" marL="0" marR="0" rtl="0" algn="l">
              <a:spcBef>
                <a:spcPts val="280"/>
              </a:spcBef>
              <a:spcAft>
                <a:spcPts val="0"/>
              </a:spcAft>
              <a:buClr>
                <a:srgbClr val="0303BD"/>
              </a:buClr>
              <a:buSzPts val="1400"/>
              <a:buFont typeface="Calibri"/>
              <a:buNone/>
            </a:pPr>
            <a:r>
              <a:rPr b="0" i="0" lang="en-US" sz="1400" u="none" cap="none" strike="noStrike">
                <a:solidFill>
                  <a:srgbClr val="0303BD"/>
                </a:solidFill>
                <a:latin typeface="Calibri"/>
                <a:ea typeface="Calibri"/>
                <a:cs typeface="Calibri"/>
                <a:sym typeface="Calibri"/>
              </a:rPr>
              <a:t>sequenced 1</a:t>
            </a:r>
            <a:endParaRPr/>
          </a:p>
          <a:p>
            <a:pPr indent="0" lvl="0" marL="0" marR="0" rtl="0" algn="l">
              <a:spcBef>
                <a:spcPts val="280"/>
              </a:spcBef>
              <a:spcAft>
                <a:spcPts val="0"/>
              </a:spcAft>
              <a:buClr>
                <a:srgbClr val="0303BD"/>
              </a:buClr>
              <a:buSzPts val="1400"/>
              <a:buFont typeface="Calibri"/>
              <a:buNone/>
            </a:pPr>
            <a:r>
              <a:rPr b="0" i="0" lang="en-US" sz="1400" u="none" cap="none" strike="noStrike">
                <a:solidFill>
                  <a:srgbClr val="0303BD"/>
                </a:solidFill>
                <a:latin typeface="Calibri"/>
                <a:ea typeface="Calibri"/>
                <a:cs typeface="Calibri"/>
                <a:sym typeface="Calibri"/>
              </a:rPr>
              <a:t>genome 4</a:t>
            </a:r>
            <a:endParaRPr/>
          </a:p>
          <a:p>
            <a:pPr indent="0" lvl="0" marL="0" marR="0" rtl="0" algn="l">
              <a:spcBef>
                <a:spcPts val="280"/>
              </a:spcBef>
              <a:spcAft>
                <a:spcPts val="0"/>
              </a:spcAft>
              <a:buClr>
                <a:srgbClr val="0303BD"/>
              </a:buClr>
              <a:buSzPts val="1400"/>
              <a:buFont typeface="Calibri"/>
              <a:buNone/>
            </a:pPr>
            <a:r>
              <a:rPr b="0" i="0" lang="en-US" sz="1400" u="none" cap="none" strike="noStrike">
                <a:solidFill>
                  <a:srgbClr val="0303BD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/>
          </a:p>
          <a:p>
            <a:pPr indent="-254000" lvl="0" marL="3429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303B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2" name="Google Shape;352;p6"/>
          <p:cNvSpPr/>
          <p:nvPr/>
        </p:nvSpPr>
        <p:spPr>
          <a:xfrm>
            <a:off x="6232526" y="2446339"/>
            <a:ext cx="61913" cy="60325"/>
          </a:xfrm>
          <a:prstGeom prst="flowChartConnector">
            <a:avLst/>
          </a:prstGeom>
          <a:solidFill>
            <a:srgbClr val="0303BD"/>
          </a:solidFill>
          <a:ln cap="sq" cmpd="sng" w="12700">
            <a:solidFill>
              <a:srgbClr val="0303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7"/>
          <p:cNvSpPr txBox="1"/>
          <p:nvPr>
            <p:ph type="title"/>
          </p:nvPr>
        </p:nvSpPr>
        <p:spPr>
          <a:xfrm>
            <a:off x="609600" y="219075"/>
            <a:ext cx="10260013" cy="6397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Vector space model</a:t>
            </a:r>
            <a:endParaRPr/>
          </a:p>
        </p:txBody>
      </p:sp>
      <p:sp>
        <p:nvSpPr>
          <p:cNvPr id="358" name="Google Shape;358;p7"/>
          <p:cNvSpPr txBox="1"/>
          <p:nvPr>
            <p:ph idx="1" type="body"/>
          </p:nvPr>
        </p:nvSpPr>
        <p:spPr>
          <a:xfrm>
            <a:off x="1981200" y="1068389"/>
            <a:ext cx="8229600" cy="1087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Each document is a point in high-dimensional space</a:t>
            </a:r>
            <a:endParaRPr/>
          </a:p>
        </p:txBody>
      </p:sp>
      <p:sp>
        <p:nvSpPr>
          <p:cNvPr id="359" name="Google Shape;359;p7"/>
          <p:cNvSpPr txBox="1"/>
          <p:nvPr/>
        </p:nvSpPr>
        <p:spPr>
          <a:xfrm>
            <a:off x="8107363" y="2124075"/>
            <a:ext cx="1630362" cy="2584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400"/>
              <a:buFont typeface="Calibri"/>
              <a:buNone/>
            </a:pPr>
            <a:r>
              <a:rPr b="0" i="0" lang="en-US" sz="14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Document 1</a:t>
            </a:r>
            <a:endParaRPr/>
          </a:p>
          <a:p>
            <a:pPr indent="0" lvl="0" marL="0" marR="0" rtl="0" algn="l">
              <a:spcBef>
                <a:spcPts val="280"/>
              </a:spcBef>
              <a:spcAft>
                <a:spcPts val="0"/>
              </a:spcAft>
              <a:buClr>
                <a:srgbClr val="C00000"/>
              </a:buClr>
              <a:buSzPts val="1400"/>
              <a:buFont typeface="Calibri"/>
              <a:buNone/>
            </a:pPr>
            <a:r>
              <a:rPr b="0" i="0" lang="en-US" sz="14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gene  6</a:t>
            </a:r>
            <a:endParaRPr/>
          </a:p>
          <a:p>
            <a:pPr indent="0" lvl="0" marL="0" marR="0" rtl="0" algn="l">
              <a:spcBef>
                <a:spcPts val="280"/>
              </a:spcBef>
              <a:spcAft>
                <a:spcPts val="0"/>
              </a:spcAft>
              <a:buClr>
                <a:srgbClr val="C00000"/>
              </a:buClr>
              <a:buSzPts val="1400"/>
              <a:buFont typeface="Calibri"/>
              <a:buNone/>
            </a:pPr>
            <a:r>
              <a:rPr b="0" i="0" lang="en-US" sz="14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organism 4</a:t>
            </a:r>
            <a:endParaRPr/>
          </a:p>
          <a:p>
            <a:pPr indent="0" lvl="0" marL="0" marR="0" rtl="0" algn="l">
              <a:spcBef>
                <a:spcPts val="280"/>
              </a:spcBef>
              <a:spcAft>
                <a:spcPts val="0"/>
              </a:spcAft>
              <a:buClr>
                <a:srgbClr val="C00000"/>
              </a:buClr>
              <a:buSzPts val="1400"/>
              <a:buFont typeface="Calibri"/>
              <a:buNone/>
            </a:pPr>
            <a:r>
              <a:rPr b="0" i="0" lang="en-US" sz="14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survive 1</a:t>
            </a:r>
            <a:endParaRPr/>
          </a:p>
          <a:p>
            <a:pPr indent="0" lvl="0" marL="0" marR="0" rtl="0" algn="l">
              <a:spcBef>
                <a:spcPts val="280"/>
              </a:spcBef>
              <a:spcAft>
                <a:spcPts val="0"/>
              </a:spcAft>
              <a:buClr>
                <a:srgbClr val="C00000"/>
              </a:buClr>
              <a:buSzPts val="1400"/>
              <a:buFont typeface="Calibri"/>
              <a:buNone/>
            </a:pPr>
            <a:r>
              <a:rPr b="0" i="0" lang="en-US" sz="14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life 1</a:t>
            </a:r>
            <a:endParaRPr/>
          </a:p>
          <a:p>
            <a:pPr indent="0" lvl="0" marL="0" marR="0" rtl="0" algn="l">
              <a:spcBef>
                <a:spcPts val="280"/>
              </a:spcBef>
              <a:spcAft>
                <a:spcPts val="0"/>
              </a:spcAft>
              <a:buClr>
                <a:srgbClr val="C00000"/>
              </a:buClr>
              <a:buSzPts val="1400"/>
              <a:buFont typeface="Calibri"/>
              <a:buNone/>
            </a:pPr>
            <a:r>
              <a:rPr b="0" i="0" lang="en-US" sz="14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comput 2</a:t>
            </a:r>
            <a:endParaRPr/>
          </a:p>
          <a:p>
            <a:pPr indent="0" lvl="0" marL="0" marR="0" rtl="0" algn="l">
              <a:spcBef>
                <a:spcPts val="280"/>
              </a:spcBef>
              <a:spcAft>
                <a:spcPts val="0"/>
              </a:spcAft>
              <a:buClr>
                <a:srgbClr val="C00000"/>
              </a:buClr>
              <a:buSzPts val="1400"/>
              <a:buFont typeface="Calibri"/>
              <a:buNone/>
            </a:pPr>
            <a:r>
              <a:rPr b="0" i="0" lang="en-US" sz="14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predictions 1</a:t>
            </a:r>
            <a:endParaRPr/>
          </a:p>
          <a:p>
            <a:pPr indent="0" lvl="0" marL="0" marR="0" rtl="0" algn="l">
              <a:spcBef>
                <a:spcPts val="280"/>
              </a:spcBef>
              <a:spcAft>
                <a:spcPts val="0"/>
              </a:spcAft>
              <a:buClr>
                <a:srgbClr val="C00000"/>
              </a:buClr>
              <a:buSzPts val="1400"/>
              <a:buFont typeface="Calibri"/>
              <a:buNone/>
            </a:pPr>
            <a:r>
              <a:rPr b="0" i="0" lang="en-US" sz="14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numbers 1</a:t>
            </a:r>
            <a:endParaRPr/>
          </a:p>
          <a:p>
            <a:pPr indent="0" lvl="0" marL="0" marR="0" rtl="0" algn="l">
              <a:spcBef>
                <a:spcPts val="280"/>
              </a:spcBef>
              <a:spcAft>
                <a:spcPts val="0"/>
              </a:spcAft>
              <a:buClr>
                <a:srgbClr val="C00000"/>
              </a:buClr>
              <a:buSzPts val="1400"/>
              <a:buFont typeface="Calibri"/>
              <a:buNone/>
            </a:pPr>
            <a:r>
              <a:rPr b="0" i="0" lang="en-US" sz="14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sequenced 1</a:t>
            </a:r>
            <a:endParaRPr/>
          </a:p>
          <a:p>
            <a:pPr indent="0" lvl="0" marL="0" marR="0" rtl="0" algn="l">
              <a:spcBef>
                <a:spcPts val="280"/>
              </a:spcBef>
              <a:spcAft>
                <a:spcPts val="0"/>
              </a:spcAft>
              <a:buClr>
                <a:srgbClr val="C00000"/>
              </a:buClr>
              <a:buSzPts val="1400"/>
              <a:buFont typeface="Calibri"/>
              <a:buNone/>
            </a:pPr>
            <a:r>
              <a:rPr b="0" i="0" lang="en-US" sz="14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genome 4</a:t>
            </a:r>
            <a:endParaRPr/>
          </a:p>
          <a:p>
            <a:pPr indent="0" lvl="0" marL="0" marR="0" rtl="0" algn="l">
              <a:spcBef>
                <a:spcPts val="280"/>
              </a:spcBef>
              <a:spcAft>
                <a:spcPts val="0"/>
              </a:spcAft>
              <a:buClr>
                <a:srgbClr val="C00000"/>
              </a:buClr>
              <a:buSzPts val="1400"/>
              <a:buFont typeface="Calibri"/>
              <a:buNone/>
            </a:pPr>
            <a:r>
              <a:rPr b="0" i="0" lang="en-US" sz="14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/>
          </a:p>
          <a:p>
            <a:pPr indent="-254000" lvl="0" marL="3429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60" name="Google Shape;360;p7"/>
          <p:cNvCxnSpPr/>
          <p:nvPr/>
        </p:nvCxnSpPr>
        <p:spPr>
          <a:xfrm>
            <a:off x="6264275" y="3216275"/>
            <a:ext cx="1195388" cy="0"/>
          </a:xfrm>
          <a:prstGeom prst="straightConnector1">
            <a:avLst/>
          </a:prstGeom>
          <a:solidFill>
            <a:schemeClr val="accent1"/>
          </a:solidFill>
          <a:ln cap="sq" cmpd="sng" w="12700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361" name="Google Shape;361;p7"/>
          <p:cNvCxnSpPr/>
          <p:nvPr/>
        </p:nvCxnSpPr>
        <p:spPr>
          <a:xfrm flipH="1">
            <a:off x="5646739" y="3216275"/>
            <a:ext cx="617537" cy="457200"/>
          </a:xfrm>
          <a:prstGeom prst="straightConnector1">
            <a:avLst/>
          </a:prstGeom>
          <a:solidFill>
            <a:schemeClr val="accent1"/>
          </a:solidFill>
          <a:ln cap="sq" cmpd="sng" w="12700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362" name="Google Shape;362;p7"/>
          <p:cNvCxnSpPr/>
          <p:nvPr/>
        </p:nvCxnSpPr>
        <p:spPr>
          <a:xfrm rot="10800000">
            <a:off x="6264275" y="2247901"/>
            <a:ext cx="0" cy="968375"/>
          </a:xfrm>
          <a:prstGeom prst="straightConnector1">
            <a:avLst/>
          </a:prstGeom>
          <a:solidFill>
            <a:schemeClr val="accent1"/>
          </a:solidFill>
          <a:ln cap="sq" cmpd="sng" w="12700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363" name="Google Shape;363;p7"/>
          <p:cNvSpPr/>
          <p:nvPr/>
        </p:nvSpPr>
        <p:spPr>
          <a:xfrm>
            <a:off x="7002463" y="2789239"/>
            <a:ext cx="61912" cy="60325"/>
          </a:xfrm>
          <a:prstGeom prst="flowChartConnector">
            <a:avLst/>
          </a:prstGeom>
          <a:solidFill>
            <a:srgbClr val="C00000"/>
          </a:solidFill>
          <a:ln cap="sq" cmpd="sng" w="127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" name="Google Shape;364;p7"/>
          <p:cNvSpPr/>
          <p:nvPr/>
        </p:nvSpPr>
        <p:spPr>
          <a:xfrm>
            <a:off x="7169151" y="3275014"/>
            <a:ext cx="543739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gene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5" name="Google Shape;365;p7"/>
          <p:cNvSpPr/>
          <p:nvPr/>
        </p:nvSpPr>
        <p:spPr>
          <a:xfrm>
            <a:off x="5219701" y="2224089"/>
            <a:ext cx="862737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organism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6" name="Google Shape;366;p7"/>
          <p:cNvSpPr/>
          <p:nvPr/>
        </p:nvSpPr>
        <p:spPr>
          <a:xfrm>
            <a:off x="5494338" y="3681414"/>
            <a:ext cx="30809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7" name="Google Shape;367;p7"/>
          <p:cNvSpPr txBox="1"/>
          <p:nvPr/>
        </p:nvSpPr>
        <p:spPr>
          <a:xfrm>
            <a:off x="2911476" y="2224088"/>
            <a:ext cx="1630363" cy="2584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303BD"/>
              </a:buClr>
              <a:buSzPts val="1400"/>
              <a:buFont typeface="Calibri"/>
              <a:buNone/>
            </a:pPr>
            <a:r>
              <a:rPr b="0" i="0" lang="en-US" sz="1400" u="none" cap="none" strike="noStrike">
                <a:solidFill>
                  <a:srgbClr val="0303BD"/>
                </a:solidFill>
                <a:latin typeface="Calibri"/>
                <a:ea typeface="Calibri"/>
                <a:cs typeface="Calibri"/>
                <a:sym typeface="Calibri"/>
              </a:rPr>
              <a:t>Document 2</a:t>
            </a:r>
            <a:endParaRPr/>
          </a:p>
          <a:p>
            <a:pPr indent="0" lvl="0" marL="0" marR="0" rtl="0" algn="l">
              <a:spcBef>
                <a:spcPts val="280"/>
              </a:spcBef>
              <a:spcAft>
                <a:spcPts val="0"/>
              </a:spcAft>
              <a:buClr>
                <a:srgbClr val="0303BD"/>
              </a:buClr>
              <a:buSzPts val="1400"/>
              <a:buFont typeface="Calibri"/>
              <a:buNone/>
            </a:pPr>
            <a:r>
              <a:rPr b="0" i="0" lang="en-US" sz="1400" u="none" cap="none" strike="noStrike">
                <a:solidFill>
                  <a:srgbClr val="0303BD"/>
                </a:solidFill>
                <a:latin typeface="Calibri"/>
                <a:ea typeface="Calibri"/>
                <a:cs typeface="Calibri"/>
                <a:sym typeface="Calibri"/>
              </a:rPr>
              <a:t>gene  0</a:t>
            </a:r>
            <a:endParaRPr/>
          </a:p>
          <a:p>
            <a:pPr indent="0" lvl="0" marL="0" marR="0" rtl="0" algn="l">
              <a:spcBef>
                <a:spcPts val="280"/>
              </a:spcBef>
              <a:spcAft>
                <a:spcPts val="0"/>
              </a:spcAft>
              <a:buClr>
                <a:srgbClr val="0303BD"/>
              </a:buClr>
              <a:buSzPts val="1400"/>
              <a:buFont typeface="Calibri"/>
              <a:buNone/>
            </a:pPr>
            <a:r>
              <a:rPr b="0" i="0" lang="en-US" sz="1400" u="none" cap="none" strike="noStrike">
                <a:solidFill>
                  <a:srgbClr val="0303BD"/>
                </a:solidFill>
                <a:latin typeface="Calibri"/>
                <a:ea typeface="Calibri"/>
                <a:cs typeface="Calibri"/>
                <a:sym typeface="Calibri"/>
              </a:rPr>
              <a:t>organism 6</a:t>
            </a:r>
            <a:endParaRPr/>
          </a:p>
          <a:p>
            <a:pPr indent="0" lvl="0" marL="0" marR="0" rtl="0" algn="l">
              <a:spcBef>
                <a:spcPts val="280"/>
              </a:spcBef>
              <a:spcAft>
                <a:spcPts val="0"/>
              </a:spcAft>
              <a:buClr>
                <a:srgbClr val="0303BD"/>
              </a:buClr>
              <a:buSzPts val="1400"/>
              <a:buFont typeface="Calibri"/>
              <a:buNone/>
            </a:pPr>
            <a:r>
              <a:rPr b="0" i="0" lang="en-US" sz="1400" u="none" cap="none" strike="noStrike">
                <a:solidFill>
                  <a:srgbClr val="0303BD"/>
                </a:solidFill>
                <a:latin typeface="Calibri"/>
                <a:ea typeface="Calibri"/>
                <a:cs typeface="Calibri"/>
                <a:sym typeface="Calibri"/>
              </a:rPr>
              <a:t>survive 1</a:t>
            </a:r>
            <a:endParaRPr/>
          </a:p>
          <a:p>
            <a:pPr indent="0" lvl="0" marL="0" marR="0" rtl="0" algn="l">
              <a:spcBef>
                <a:spcPts val="280"/>
              </a:spcBef>
              <a:spcAft>
                <a:spcPts val="0"/>
              </a:spcAft>
              <a:buClr>
                <a:srgbClr val="0303BD"/>
              </a:buClr>
              <a:buSzPts val="1400"/>
              <a:buFont typeface="Calibri"/>
              <a:buNone/>
            </a:pPr>
            <a:r>
              <a:rPr b="0" i="0" lang="en-US" sz="1400" u="none" cap="none" strike="noStrike">
                <a:solidFill>
                  <a:srgbClr val="0303BD"/>
                </a:solidFill>
                <a:latin typeface="Calibri"/>
                <a:ea typeface="Calibri"/>
                <a:cs typeface="Calibri"/>
                <a:sym typeface="Calibri"/>
              </a:rPr>
              <a:t>life 1</a:t>
            </a:r>
            <a:endParaRPr/>
          </a:p>
          <a:p>
            <a:pPr indent="0" lvl="0" marL="0" marR="0" rtl="0" algn="l">
              <a:spcBef>
                <a:spcPts val="280"/>
              </a:spcBef>
              <a:spcAft>
                <a:spcPts val="0"/>
              </a:spcAft>
              <a:buClr>
                <a:srgbClr val="0303BD"/>
              </a:buClr>
              <a:buSzPts val="1400"/>
              <a:buFont typeface="Calibri"/>
              <a:buNone/>
            </a:pPr>
            <a:r>
              <a:rPr b="0" i="0" lang="en-US" sz="1400" u="none" cap="none" strike="noStrike">
                <a:solidFill>
                  <a:srgbClr val="0303BD"/>
                </a:solidFill>
                <a:latin typeface="Calibri"/>
                <a:ea typeface="Calibri"/>
                <a:cs typeface="Calibri"/>
                <a:sym typeface="Calibri"/>
              </a:rPr>
              <a:t>comput 2</a:t>
            </a:r>
            <a:endParaRPr/>
          </a:p>
          <a:p>
            <a:pPr indent="0" lvl="0" marL="0" marR="0" rtl="0" algn="l">
              <a:spcBef>
                <a:spcPts val="280"/>
              </a:spcBef>
              <a:spcAft>
                <a:spcPts val="0"/>
              </a:spcAft>
              <a:buClr>
                <a:srgbClr val="0303BD"/>
              </a:buClr>
              <a:buSzPts val="1400"/>
              <a:buFont typeface="Calibri"/>
              <a:buNone/>
            </a:pPr>
            <a:r>
              <a:rPr b="0" i="0" lang="en-US" sz="1400" u="none" cap="none" strike="noStrike">
                <a:solidFill>
                  <a:srgbClr val="0303BD"/>
                </a:solidFill>
                <a:latin typeface="Calibri"/>
                <a:ea typeface="Calibri"/>
                <a:cs typeface="Calibri"/>
                <a:sym typeface="Calibri"/>
              </a:rPr>
              <a:t>predictions 1</a:t>
            </a:r>
            <a:endParaRPr/>
          </a:p>
          <a:p>
            <a:pPr indent="0" lvl="0" marL="0" marR="0" rtl="0" algn="l">
              <a:spcBef>
                <a:spcPts val="280"/>
              </a:spcBef>
              <a:spcAft>
                <a:spcPts val="0"/>
              </a:spcAft>
              <a:buClr>
                <a:srgbClr val="0303BD"/>
              </a:buClr>
              <a:buSzPts val="1400"/>
              <a:buFont typeface="Calibri"/>
              <a:buNone/>
            </a:pPr>
            <a:r>
              <a:rPr b="0" i="0" lang="en-US" sz="1400" u="none" cap="none" strike="noStrike">
                <a:solidFill>
                  <a:srgbClr val="0303BD"/>
                </a:solidFill>
                <a:latin typeface="Calibri"/>
                <a:ea typeface="Calibri"/>
                <a:cs typeface="Calibri"/>
                <a:sym typeface="Calibri"/>
              </a:rPr>
              <a:t>numbers 1</a:t>
            </a:r>
            <a:endParaRPr/>
          </a:p>
          <a:p>
            <a:pPr indent="0" lvl="0" marL="0" marR="0" rtl="0" algn="l">
              <a:spcBef>
                <a:spcPts val="280"/>
              </a:spcBef>
              <a:spcAft>
                <a:spcPts val="0"/>
              </a:spcAft>
              <a:buClr>
                <a:srgbClr val="0303BD"/>
              </a:buClr>
              <a:buSzPts val="1400"/>
              <a:buFont typeface="Calibri"/>
              <a:buNone/>
            </a:pPr>
            <a:r>
              <a:rPr b="0" i="0" lang="en-US" sz="1400" u="none" cap="none" strike="noStrike">
                <a:solidFill>
                  <a:srgbClr val="0303BD"/>
                </a:solidFill>
                <a:latin typeface="Calibri"/>
                <a:ea typeface="Calibri"/>
                <a:cs typeface="Calibri"/>
                <a:sym typeface="Calibri"/>
              </a:rPr>
              <a:t>sequenced 1</a:t>
            </a:r>
            <a:endParaRPr/>
          </a:p>
          <a:p>
            <a:pPr indent="0" lvl="0" marL="0" marR="0" rtl="0" algn="l">
              <a:spcBef>
                <a:spcPts val="280"/>
              </a:spcBef>
              <a:spcAft>
                <a:spcPts val="0"/>
              </a:spcAft>
              <a:buClr>
                <a:srgbClr val="0303BD"/>
              </a:buClr>
              <a:buSzPts val="1400"/>
              <a:buFont typeface="Calibri"/>
              <a:buNone/>
            </a:pPr>
            <a:r>
              <a:rPr b="0" i="0" lang="en-US" sz="1400" u="none" cap="none" strike="noStrike">
                <a:solidFill>
                  <a:srgbClr val="0303BD"/>
                </a:solidFill>
                <a:latin typeface="Calibri"/>
                <a:ea typeface="Calibri"/>
                <a:cs typeface="Calibri"/>
                <a:sym typeface="Calibri"/>
              </a:rPr>
              <a:t>genome 4</a:t>
            </a:r>
            <a:endParaRPr/>
          </a:p>
          <a:p>
            <a:pPr indent="0" lvl="0" marL="0" marR="0" rtl="0" algn="l">
              <a:spcBef>
                <a:spcPts val="280"/>
              </a:spcBef>
              <a:spcAft>
                <a:spcPts val="0"/>
              </a:spcAft>
              <a:buClr>
                <a:srgbClr val="0303BD"/>
              </a:buClr>
              <a:buSzPts val="1400"/>
              <a:buFont typeface="Calibri"/>
              <a:buNone/>
            </a:pPr>
            <a:r>
              <a:rPr b="0" i="0" lang="en-US" sz="1400" u="none" cap="none" strike="noStrike">
                <a:solidFill>
                  <a:srgbClr val="0303BD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/>
          </a:p>
          <a:p>
            <a:pPr indent="-254000" lvl="0" marL="3429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303B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8" name="Google Shape;368;p7"/>
          <p:cNvSpPr/>
          <p:nvPr/>
        </p:nvSpPr>
        <p:spPr>
          <a:xfrm>
            <a:off x="6232526" y="2446339"/>
            <a:ext cx="61913" cy="60325"/>
          </a:xfrm>
          <a:prstGeom prst="flowChartConnector">
            <a:avLst/>
          </a:prstGeom>
          <a:solidFill>
            <a:srgbClr val="0303BD"/>
          </a:solidFill>
          <a:ln cap="sq" cmpd="sng" w="12700">
            <a:solidFill>
              <a:srgbClr val="0303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69" name="Google Shape;369;p7"/>
          <p:cNvCxnSpPr>
            <a:endCxn id="368" idx="0"/>
          </p:cNvCxnSpPr>
          <p:nvPr/>
        </p:nvCxnSpPr>
        <p:spPr>
          <a:xfrm rot="10800000">
            <a:off x="6263483" y="2446339"/>
            <a:ext cx="0" cy="769800"/>
          </a:xfrm>
          <a:prstGeom prst="straightConnector1">
            <a:avLst/>
          </a:prstGeom>
          <a:solidFill>
            <a:schemeClr val="accent1"/>
          </a:solidFill>
          <a:ln cap="sq" cmpd="sng" w="38100">
            <a:solidFill>
              <a:srgbClr val="0303BD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370" name="Google Shape;370;p7"/>
          <p:cNvCxnSpPr>
            <a:endCxn id="363" idx="2"/>
          </p:cNvCxnSpPr>
          <p:nvPr/>
        </p:nvCxnSpPr>
        <p:spPr>
          <a:xfrm flipH="1" rot="10800000">
            <a:off x="6278563" y="2819402"/>
            <a:ext cx="723900" cy="396900"/>
          </a:xfrm>
          <a:prstGeom prst="straightConnector1">
            <a:avLst/>
          </a:prstGeom>
          <a:solidFill>
            <a:schemeClr val="accent1"/>
          </a:solidFill>
          <a:ln cap="sq" cmpd="sng" w="38100">
            <a:solidFill>
              <a:srgbClr val="C00000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371" name="Google Shape;371;p7"/>
          <p:cNvSpPr txBox="1"/>
          <p:nvPr/>
        </p:nvSpPr>
        <p:spPr>
          <a:xfrm>
            <a:off x="2400300" y="5570538"/>
            <a:ext cx="496001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Compare two documents: similarity ~ cos(</a:t>
            </a:r>
            <a:r>
              <a:rPr b="0" i="0" lang="en-US" sz="1800" u="none" cap="none" strike="noStrike">
                <a:solidFill>
                  <a:schemeClr val="dk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θ</a:t>
            </a: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/>
          </a:p>
        </p:txBody>
      </p:sp>
      <p:sp>
        <p:nvSpPr>
          <p:cNvPr id="372" name="Google Shape;372;p7"/>
          <p:cNvSpPr txBox="1"/>
          <p:nvPr/>
        </p:nvSpPr>
        <p:spPr>
          <a:xfrm>
            <a:off x="6232525" y="2770188"/>
            <a:ext cx="304800" cy="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θ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8"/>
          <p:cNvSpPr txBox="1"/>
          <p:nvPr>
            <p:ph type="title"/>
          </p:nvPr>
        </p:nvSpPr>
        <p:spPr>
          <a:xfrm>
            <a:off x="609600" y="219075"/>
            <a:ext cx="10260013" cy="6397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Improving the vector space model</a:t>
            </a:r>
            <a:endParaRPr/>
          </a:p>
        </p:txBody>
      </p:sp>
      <p:sp>
        <p:nvSpPr>
          <p:cNvPr id="378" name="Google Shape;378;p8"/>
          <p:cNvSpPr txBox="1"/>
          <p:nvPr>
            <p:ph idx="1" type="body"/>
          </p:nvPr>
        </p:nvSpPr>
        <p:spPr>
          <a:xfrm>
            <a:off x="609601" y="1146051"/>
            <a:ext cx="10980929" cy="49801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Use tf-idf, instead of term frequency (tf), in the document vector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Term frequency * inverse document frequency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E.g., </a:t>
            </a:r>
            <a:endParaRPr/>
          </a:p>
          <a:p>
            <a:pPr indent="-228600" lvl="2" marL="1143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‘computer’ occurs 3 times in a document, but it is present in 80% of documents 🡪 tf-idf score ‘computer’ is 3*1/.8=3.75</a:t>
            </a:r>
            <a:endParaRPr/>
          </a:p>
          <a:p>
            <a:pPr indent="-228600" lvl="2" marL="1143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‘gene’ occurs 2 times in a document, but it is present in 20% of documents 🡪 tf-idf score of ‘gene’ is 2*1/.2=10</a:t>
            </a:r>
            <a:endParaRPr/>
          </a:p>
          <a:p>
            <a:pPr indent="-101600" lvl="2" marL="1143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undefined" id="161" name="Google Shape;161;g2b938b91965_2_79"/>
          <p:cNvPicPr preferRelativeResize="0"/>
          <p:nvPr/>
        </p:nvPicPr>
        <p:blipFill rotWithShape="1">
          <a:blip r:embed="rId3">
            <a:alphaModFix amt="20000"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g2b938b91965_2_7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What is NLP?</a:t>
            </a:r>
            <a:endParaRPr/>
          </a:p>
        </p:txBody>
      </p:sp>
      <p:sp>
        <p:nvSpPr>
          <p:cNvPr id="163" name="Google Shape;163;g2b938b91965_2_79"/>
          <p:cNvSpPr txBox="1"/>
          <p:nvPr>
            <p:ph idx="1" type="body"/>
          </p:nvPr>
        </p:nvSpPr>
        <p:spPr>
          <a:xfrm>
            <a:off x="838201" y="1825625"/>
            <a:ext cx="5973146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sz="3200"/>
              <a:t>How computers understand language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sz="3200"/>
              <a:t>Audio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sz="3200"/>
              <a:t>Visual 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sz="3200"/>
              <a:t>Text</a:t>
            </a:r>
            <a:endParaRPr/>
          </a:p>
          <a:p>
            <a:pPr indent="0" lvl="1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 sz="3200"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sz="3200"/>
              <a:t>Critical to understand text at scale</a:t>
            </a:r>
            <a:endParaRPr/>
          </a:p>
        </p:txBody>
      </p:sp>
      <p:pic>
        <p:nvPicPr>
          <p:cNvPr descr="NLP" id="164" name="Google Shape;164;g2b938b91965_2_79"/>
          <p:cNvPicPr preferRelativeResize="0"/>
          <p:nvPr/>
        </p:nvPicPr>
        <p:blipFill rotWithShape="1">
          <a:blip r:embed="rId4">
            <a:alphaModFix/>
          </a:blip>
          <a:srcRect b="0" l="0" r="50888" t="0"/>
          <a:stretch/>
        </p:blipFill>
        <p:spPr>
          <a:xfrm>
            <a:off x="6578600" y="0"/>
            <a:ext cx="56134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9"/>
          <p:cNvSpPr txBox="1"/>
          <p:nvPr>
            <p:ph type="title"/>
          </p:nvPr>
        </p:nvSpPr>
        <p:spPr>
          <a:xfrm>
            <a:off x="609600" y="219075"/>
            <a:ext cx="10260013" cy="6397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Some problems with vector space model</a:t>
            </a:r>
            <a:endParaRPr/>
          </a:p>
        </p:txBody>
      </p:sp>
      <p:sp>
        <p:nvSpPr>
          <p:cNvPr id="384" name="Google Shape;384;p9"/>
          <p:cNvSpPr txBox="1"/>
          <p:nvPr>
            <p:ph idx="1" type="body"/>
          </p:nvPr>
        </p:nvSpPr>
        <p:spPr>
          <a:xfrm>
            <a:off x="609601" y="1146051"/>
            <a:ext cx="10980929" cy="49801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Synonymy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Unique term corresponds to a dimension in term space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Synonyms (‘kid’ and ‘child’) are different dimensions</a:t>
            </a:r>
            <a:endParaRPr/>
          </a:p>
          <a:p>
            <a:pPr indent="-3429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Polysemy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Different meanings of the same term improperly confused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E.g., document about river ‘banks’ will be improperly judged to be similar to a document about financial ‘banks’</a:t>
            </a:r>
            <a:endParaRPr/>
          </a:p>
          <a:p>
            <a:pPr indent="-1333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10"/>
          <p:cNvSpPr txBox="1"/>
          <p:nvPr>
            <p:ph type="title"/>
          </p:nvPr>
        </p:nvSpPr>
        <p:spPr>
          <a:xfrm>
            <a:off x="609600" y="219075"/>
            <a:ext cx="10260013" cy="6397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Latent Semantic Indexing</a:t>
            </a:r>
            <a:endParaRPr/>
          </a:p>
        </p:txBody>
      </p:sp>
      <p:sp>
        <p:nvSpPr>
          <p:cNvPr id="390" name="Google Shape;390;p10"/>
          <p:cNvSpPr txBox="1"/>
          <p:nvPr>
            <p:ph idx="1" type="body"/>
          </p:nvPr>
        </p:nvSpPr>
        <p:spPr>
          <a:xfrm>
            <a:off x="609601" y="1146051"/>
            <a:ext cx="10515599" cy="49801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Identifies subspace of tf-idf that captures most of the variance in a corpus</a:t>
            </a:r>
            <a:endParaRPr/>
          </a:p>
          <a:p>
            <a:pPr indent="-285750" lvl="1" marL="74295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/>
              <a:t>Need a smaller subspace to represent document corpus</a:t>
            </a:r>
            <a:endParaRPr/>
          </a:p>
          <a:p>
            <a:pPr indent="-285750" lvl="1" marL="74295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/>
              <a:t>This subspace captures topics that exist in a corpus </a:t>
            </a:r>
            <a:endParaRPr/>
          </a:p>
          <a:p>
            <a:pPr indent="-228600" lvl="2" marL="1143000" rtl="0" algn="l">
              <a:lnSpc>
                <a:spcPct val="15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US" sz="1600"/>
              <a:t>Topic = set of related words</a:t>
            </a:r>
            <a:endParaRPr/>
          </a:p>
          <a:p>
            <a:pPr indent="-342900" lvl="0" marL="342900" rtl="0" algn="l">
              <a:lnSpc>
                <a:spcPct val="15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Handles polysemy and synonymy</a:t>
            </a:r>
            <a:endParaRPr/>
          </a:p>
          <a:p>
            <a:pPr indent="-285750" lvl="1" marL="74295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/>
              <a:t>Synonyms will belong to the same topic since they may co-occur with the same related words</a:t>
            </a:r>
            <a:endParaRPr/>
          </a:p>
          <a:p>
            <a:pPr indent="-158750" lvl="1" marL="74295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/>
          </a:p>
          <a:p>
            <a:pPr indent="-165100" lvl="0" marL="342900" rtl="0" algn="l">
              <a:lnSpc>
                <a:spcPct val="15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165100" lvl="0" marL="342900" rtl="0" algn="l">
              <a:lnSpc>
                <a:spcPct val="15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5" name="Google Shape;395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69547" y="2684963"/>
            <a:ext cx="4249737" cy="2193925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p11"/>
          <p:cNvSpPr txBox="1"/>
          <p:nvPr>
            <p:ph type="title"/>
          </p:nvPr>
        </p:nvSpPr>
        <p:spPr>
          <a:xfrm>
            <a:off x="609600" y="219075"/>
            <a:ext cx="10260013" cy="6397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LSI, the Method</a:t>
            </a:r>
            <a:endParaRPr/>
          </a:p>
        </p:txBody>
      </p:sp>
      <p:sp>
        <p:nvSpPr>
          <p:cNvPr id="397" name="Google Shape;397;p11"/>
          <p:cNvSpPr txBox="1"/>
          <p:nvPr>
            <p:ph idx="1" type="body"/>
          </p:nvPr>
        </p:nvSpPr>
        <p:spPr>
          <a:xfrm>
            <a:off x="609600" y="1203158"/>
            <a:ext cx="7780421" cy="50452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u="sng"/>
              <a:t>Encode </a:t>
            </a:r>
            <a:r>
              <a:rPr lang="en-US"/>
              <a:t>documents in a (document-term) matrix A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u="sng"/>
              <a:t>Factorize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Decompose A by Singular Value Decomposition (SVD)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Linear algebra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Approximate A using truncated SVD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Captures the most important relationships in A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Ignores other relationships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Rebuild the matrix A using just the important relationships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u="sng"/>
              <a:t>Measure</a:t>
            </a:r>
            <a:r>
              <a:rPr lang="en-US"/>
              <a:t> relatedness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Cosine of latent factors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12"/>
          <p:cNvSpPr txBox="1"/>
          <p:nvPr>
            <p:ph type="title"/>
          </p:nvPr>
        </p:nvSpPr>
        <p:spPr>
          <a:xfrm>
            <a:off x="609600" y="219075"/>
            <a:ext cx="10260013" cy="6397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LSI, the Method (cont.)</a:t>
            </a:r>
            <a:endParaRPr/>
          </a:p>
        </p:txBody>
      </p:sp>
      <p:pic>
        <p:nvPicPr>
          <p:cNvPr id="403" name="Google Shape;403;p12"/>
          <p:cNvPicPr preferRelativeResize="0"/>
          <p:nvPr/>
        </p:nvPicPr>
        <p:blipFill rotWithShape="1">
          <a:blip r:embed="rId3">
            <a:alphaModFix/>
          </a:blip>
          <a:srcRect b="7172" l="0" r="0" t="9256"/>
          <a:stretch/>
        </p:blipFill>
        <p:spPr>
          <a:xfrm>
            <a:off x="2286000" y="2146301"/>
            <a:ext cx="7924800" cy="3548063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p12"/>
          <p:cNvSpPr txBox="1"/>
          <p:nvPr/>
        </p:nvSpPr>
        <p:spPr>
          <a:xfrm>
            <a:off x="1315453" y="5618749"/>
            <a:ext cx="8991600" cy="3667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Each row and column of </a:t>
            </a:r>
            <a:r>
              <a:rPr b="0" i="1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gets mapped into the </a:t>
            </a:r>
            <a:r>
              <a:rPr b="0" i="1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</a:t>
            </a: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-dimensional LSI space, by the SVD.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13"/>
          <p:cNvSpPr txBox="1"/>
          <p:nvPr>
            <p:ph type="title"/>
          </p:nvPr>
        </p:nvSpPr>
        <p:spPr>
          <a:xfrm>
            <a:off x="609600" y="219075"/>
            <a:ext cx="10260013" cy="6397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Lower rank decomposition</a:t>
            </a:r>
            <a:endParaRPr/>
          </a:p>
        </p:txBody>
      </p:sp>
      <p:sp>
        <p:nvSpPr>
          <p:cNvPr id="410" name="Google Shape;410;p13"/>
          <p:cNvSpPr txBox="1"/>
          <p:nvPr>
            <p:ph idx="1" type="body"/>
          </p:nvPr>
        </p:nvSpPr>
        <p:spPr>
          <a:xfrm>
            <a:off x="609601" y="1146051"/>
            <a:ext cx="10980929" cy="49801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Usually, rank of the matrix A is small: r&lt;&lt;min(m,n). 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Only a few of the largest eigenvectors (those associated with the largest eigenvalues </a:t>
            </a:r>
            <a:r>
              <a:rPr lang="en-US">
                <a:latin typeface="Noto Sans Symbols"/>
                <a:ea typeface="Noto Sans Symbols"/>
                <a:cs typeface="Noto Sans Symbols"/>
                <a:sym typeface="Noto Sans Symbols"/>
              </a:rPr>
              <a:t>λ</a:t>
            </a:r>
            <a:r>
              <a:rPr lang="en-US"/>
              <a:t>) matter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These r eigenvectors define a lower dimensional subspace that captures most important characteristics of the document corpus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All operations (document comparison, similar) can be done in this reduced-dimension subspace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14"/>
          <p:cNvSpPr txBox="1"/>
          <p:nvPr>
            <p:ph type="title"/>
          </p:nvPr>
        </p:nvSpPr>
        <p:spPr>
          <a:xfrm>
            <a:off x="2231390" y="411943"/>
            <a:ext cx="5130800" cy="528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12700">
            <a:spAutoFit/>
          </a:bodyPr>
          <a:lstStyle/>
          <a:p>
            <a:pPr indent="0" lvl="0" marL="127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/>
              <a:t>Low rank approximation</a:t>
            </a:r>
            <a:endParaRPr sz="3300"/>
          </a:p>
        </p:txBody>
      </p:sp>
      <p:sp>
        <p:nvSpPr>
          <p:cNvPr id="416" name="Google Shape;416;p14"/>
          <p:cNvSpPr/>
          <p:nvPr/>
        </p:nvSpPr>
        <p:spPr>
          <a:xfrm>
            <a:off x="1496743" y="2125504"/>
            <a:ext cx="8255000" cy="406400"/>
          </a:xfrm>
          <a:custGeom>
            <a:rect b="b" l="l" r="r" t="t"/>
            <a:pathLst>
              <a:path extrusionOk="0" h="406400" w="8255000">
                <a:moveTo>
                  <a:pt x="0" y="0"/>
                </a:moveTo>
                <a:lnTo>
                  <a:pt x="8255000" y="0"/>
                </a:lnTo>
                <a:lnTo>
                  <a:pt x="8255000" y="406400"/>
                </a:lnTo>
                <a:lnTo>
                  <a:pt x="0" y="406400"/>
                </a:lnTo>
                <a:lnTo>
                  <a:pt x="0" y="0"/>
                </a:lnTo>
                <a:close/>
              </a:path>
            </a:pathLst>
          </a:custGeom>
          <a:solidFill>
            <a:srgbClr val="DEEBF7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7" name="Google Shape;417;p14"/>
          <p:cNvSpPr txBox="1"/>
          <p:nvPr/>
        </p:nvSpPr>
        <p:spPr>
          <a:xfrm>
            <a:off x="576072" y="1193514"/>
            <a:ext cx="10352401" cy="129522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79070" marR="0" rtl="0" algn="l">
              <a:lnSpc>
                <a:spcPct val="110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3C58AD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❖</a:t>
            </a:r>
            <a:r>
              <a:rPr lang="en-US" sz="3000">
                <a:solidFill>
                  <a:srgbClr val="3C58A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>
                <a:solidFill>
                  <a:srgbClr val="3C58AD"/>
                </a:solidFill>
                <a:latin typeface="Arial"/>
                <a:ea typeface="Arial"/>
                <a:cs typeface="Arial"/>
                <a:sym typeface="Arial"/>
              </a:rPr>
              <a:t>Low rank approximation 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problem: If I can only use </a:t>
            </a:r>
            <a:r>
              <a:rPr lang="en-US" sz="2400">
                <a:solidFill>
                  <a:srgbClr val="3C58AD"/>
                </a:solidFill>
                <a:latin typeface="Arial"/>
                <a:ea typeface="Arial"/>
                <a:cs typeface="Arial"/>
                <a:sym typeface="Arial"/>
              </a:rPr>
              <a:t>k independent	vectors 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 describe the points in the space, what are the best choices?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1145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Essentially, we minimize the “</a:t>
            </a:r>
            <a:r>
              <a:rPr b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reconstruction loss</a:t>
            </a: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” under a low rank constraint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8" name="Google Shape;418;p14"/>
          <p:cNvSpPr/>
          <p:nvPr/>
        </p:nvSpPr>
        <p:spPr>
          <a:xfrm>
            <a:off x="1400686" y="2609438"/>
            <a:ext cx="7542146" cy="351964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9" name="Google Shape;419;p14"/>
          <p:cNvSpPr txBox="1"/>
          <p:nvPr/>
        </p:nvSpPr>
        <p:spPr>
          <a:xfrm>
            <a:off x="9722657" y="6436376"/>
            <a:ext cx="255904" cy="2051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25400" marR="0" rtl="0" algn="l">
              <a:lnSpc>
                <a:spcPct val="117499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>
                <a:solidFill>
                  <a:srgbClr val="3C58AD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15"/>
          <p:cNvSpPr txBox="1"/>
          <p:nvPr>
            <p:ph type="title"/>
          </p:nvPr>
        </p:nvSpPr>
        <p:spPr>
          <a:xfrm>
            <a:off x="2325688" y="903289"/>
            <a:ext cx="7772400" cy="4794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Topic Models</a:t>
            </a:r>
            <a:endParaRPr/>
          </a:p>
        </p:txBody>
      </p:sp>
      <p:sp>
        <p:nvSpPr>
          <p:cNvPr id="425" name="Google Shape;425;p15"/>
          <p:cNvSpPr txBox="1"/>
          <p:nvPr>
            <p:ph idx="1" type="body"/>
          </p:nvPr>
        </p:nvSpPr>
        <p:spPr>
          <a:xfrm>
            <a:off x="689811" y="1544639"/>
            <a:ext cx="10411326" cy="47132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Generative probabilistic modeling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/>
              <a:t>Treats data as observations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/>
              <a:t>Contains hidden variables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/>
              <a:t>Hidden variables reflect the themes that pervade a corpus of documents</a:t>
            </a:r>
            <a:endParaRPr/>
          </a:p>
          <a:p>
            <a:pPr indent="-3429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Infer hidden thematic structure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/>
              <a:t>Analyze words in the documents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/>
              <a:t>Discover topics in the corpus</a:t>
            </a:r>
            <a:endParaRPr/>
          </a:p>
          <a:p>
            <a:pPr indent="-228600" lvl="2" marL="1143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A topic is a distribution over words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Large reduction in description length</a:t>
            </a:r>
            <a:endParaRPr/>
          </a:p>
          <a:p>
            <a:pPr indent="-228600" lvl="2" marL="1143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Few topics are needed to represent themes in a document corpus – about 100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16"/>
          <p:cNvSpPr txBox="1"/>
          <p:nvPr>
            <p:ph type="title"/>
          </p:nvPr>
        </p:nvSpPr>
        <p:spPr>
          <a:xfrm>
            <a:off x="2295525" y="609601"/>
            <a:ext cx="7772400" cy="4794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LDA – Latent Dirichlet Allocation (Blei 2003)</a:t>
            </a:r>
            <a:endParaRPr/>
          </a:p>
        </p:txBody>
      </p:sp>
      <p:pic>
        <p:nvPicPr>
          <p:cNvPr descr="intuition.png" id="431" name="Google Shape;431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48000" y="1252538"/>
            <a:ext cx="6096000" cy="4824413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Google Shape;432;p16"/>
          <p:cNvSpPr/>
          <p:nvPr/>
        </p:nvSpPr>
        <p:spPr>
          <a:xfrm>
            <a:off x="106464" y="5740151"/>
            <a:ext cx="4378122" cy="36933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Intuition: Documents have multiple topics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17"/>
          <p:cNvSpPr txBox="1"/>
          <p:nvPr>
            <p:ph type="title"/>
          </p:nvPr>
        </p:nvSpPr>
        <p:spPr>
          <a:xfrm>
            <a:off x="609600" y="219075"/>
            <a:ext cx="10260013" cy="6397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Topics</a:t>
            </a:r>
            <a:endParaRPr/>
          </a:p>
        </p:txBody>
      </p:sp>
      <p:sp>
        <p:nvSpPr>
          <p:cNvPr id="438" name="Google Shape;438;p17"/>
          <p:cNvSpPr txBox="1"/>
          <p:nvPr>
            <p:ph idx="1" type="body"/>
          </p:nvPr>
        </p:nvSpPr>
        <p:spPr>
          <a:xfrm>
            <a:off x="609601" y="1146052"/>
            <a:ext cx="10980929" cy="12602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A topic is a distribution over words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A document is a distribution over topics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A word in a document is drawn from one of those topics</a:t>
            </a:r>
            <a:endParaRPr/>
          </a:p>
        </p:txBody>
      </p:sp>
      <p:pic>
        <p:nvPicPr>
          <p:cNvPr id="439" name="Google Shape;439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81250" y="2857500"/>
            <a:ext cx="6838950" cy="3086100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17"/>
          <p:cNvSpPr txBox="1"/>
          <p:nvPr/>
        </p:nvSpPr>
        <p:spPr>
          <a:xfrm>
            <a:off x="2800350" y="2524125"/>
            <a:ext cx="123623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Document</a:t>
            </a:r>
            <a:endParaRPr/>
          </a:p>
        </p:txBody>
      </p:sp>
      <p:sp>
        <p:nvSpPr>
          <p:cNvPr id="441" name="Google Shape;441;p17"/>
          <p:cNvSpPr txBox="1"/>
          <p:nvPr/>
        </p:nvSpPr>
        <p:spPr>
          <a:xfrm>
            <a:off x="6362700" y="2487613"/>
            <a:ext cx="83875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Topics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18"/>
          <p:cNvSpPr txBox="1"/>
          <p:nvPr>
            <p:ph type="title"/>
          </p:nvPr>
        </p:nvSpPr>
        <p:spPr>
          <a:xfrm>
            <a:off x="2325688" y="903289"/>
            <a:ext cx="7772400" cy="4794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Generative Model of LDA</a:t>
            </a:r>
            <a:endParaRPr/>
          </a:p>
        </p:txBody>
      </p:sp>
      <p:pic>
        <p:nvPicPr>
          <p:cNvPr descr="generative_model.png" id="447" name="Google Shape;447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03425" y="1427163"/>
            <a:ext cx="8394700" cy="4462462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Google Shape;448;p18"/>
          <p:cNvSpPr/>
          <p:nvPr/>
        </p:nvSpPr>
        <p:spPr>
          <a:xfrm>
            <a:off x="3363913" y="5770564"/>
            <a:ext cx="6894512" cy="92233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Each topic is a distribution over words 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Each document is a mixture of corpus-wide topics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Each word is drawn from one of those topics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undefined" id="169" name="Google Shape;169;g2b938b91965_2_87"/>
          <p:cNvPicPr preferRelativeResize="0"/>
          <p:nvPr/>
        </p:nvPicPr>
        <p:blipFill rotWithShape="1">
          <a:blip r:embed="rId3">
            <a:alphaModFix amt="20000"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g2b938b91965_2_8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NLP examples</a:t>
            </a:r>
            <a:endParaRPr/>
          </a:p>
        </p:txBody>
      </p:sp>
      <p:sp>
        <p:nvSpPr>
          <p:cNvPr id="171" name="Google Shape;171;g2b938b91965_2_87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Convert X to text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Speech recognition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Optical character recognition</a:t>
            </a:r>
            <a:endParaRPr/>
          </a:p>
        </p:txBody>
      </p:sp>
      <p:pic>
        <p:nvPicPr>
          <p:cNvPr id="172" name="Google Shape;172;g2b938b91965_2_8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97606" y="3200400"/>
            <a:ext cx="5577139" cy="2976563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g2b938b91965_2_87"/>
          <p:cNvSpPr/>
          <p:nvPr/>
        </p:nvSpPr>
        <p:spPr>
          <a:xfrm>
            <a:off x="6823841" y="3703336"/>
            <a:ext cx="2002221" cy="197069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g2b938b91965_2_87"/>
          <p:cNvSpPr txBox="1"/>
          <p:nvPr/>
        </p:nvSpPr>
        <p:spPr>
          <a:xfrm>
            <a:off x="9075159" y="3628496"/>
            <a:ext cx="3050627" cy="19389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”Words get a vector, docs get a vector everything gets a vector”</a:t>
            </a:r>
            <a:endParaRPr/>
          </a:p>
        </p:txBody>
      </p:sp>
      <p:pic>
        <p:nvPicPr>
          <p:cNvPr descr="The 5 Best Alexa Speakers - Spring 2023: Reviews - RTINGS.com" id="175" name="Google Shape;175;g2b938b91965_2_8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250015" y="0"/>
            <a:ext cx="4941985" cy="27824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19"/>
          <p:cNvSpPr txBox="1"/>
          <p:nvPr>
            <p:ph type="title"/>
          </p:nvPr>
        </p:nvSpPr>
        <p:spPr>
          <a:xfrm>
            <a:off x="609600" y="219075"/>
            <a:ext cx="10260013" cy="6397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LDA inference</a:t>
            </a:r>
            <a:endParaRPr/>
          </a:p>
        </p:txBody>
      </p:sp>
      <p:sp>
        <p:nvSpPr>
          <p:cNvPr id="454" name="Google Shape;454;p19"/>
          <p:cNvSpPr txBox="1"/>
          <p:nvPr>
            <p:ph idx="1" type="body"/>
          </p:nvPr>
        </p:nvSpPr>
        <p:spPr>
          <a:xfrm>
            <a:off x="1981200" y="4953001"/>
            <a:ext cx="8229600" cy="11731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We observe only </a:t>
            </a:r>
            <a:r>
              <a:rPr b="1" lang="en-US"/>
              <a:t>documents</a:t>
            </a:r>
            <a:endParaRPr/>
          </a:p>
          <a:p>
            <a:pPr indent="-3429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The rest of the structure are </a:t>
            </a:r>
            <a:r>
              <a:rPr b="1" lang="en-US"/>
              <a:t>hidden variables</a:t>
            </a:r>
            <a:endParaRPr/>
          </a:p>
        </p:txBody>
      </p:sp>
      <p:pic>
        <p:nvPicPr>
          <p:cNvPr id="455" name="Google Shape;455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41575" y="1184275"/>
            <a:ext cx="7004050" cy="367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20"/>
          <p:cNvSpPr txBox="1"/>
          <p:nvPr>
            <p:ph type="title"/>
          </p:nvPr>
        </p:nvSpPr>
        <p:spPr>
          <a:xfrm>
            <a:off x="609600" y="219075"/>
            <a:ext cx="10260013" cy="6397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LDA inference</a:t>
            </a:r>
            <a:endParaRPr/>
          </a:p>
        </p:txBody>
      </p:sp>
      <p:sp>
        <p:nvSpPr>
          <p:cNvPr id="461" name="Google Shape;461;p20"/>
          <p:cNvSpPr txBox="1"/>
          <p:nvPr>
            <p:ph idx="1" type="body"/>
          </p:nvPr>
        </p:nvSpPr>
        <p:spPr>
          <a:xfrm>
            <a:off x="609600" y="4696328"/>
            <a:ext cx="9665368" cy="11731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Our goal is to infer hidden variables</a:t>
            </a:r>
            <a:endParaRPr b="1"/>
          </a:p>
          <a:p>
            <a:pPr indent="-3429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Compute their distribution conditioned on the documents</a:t>
            </a:r>
            <a:endParaRPr/>
          </a:p>
          <a:p>
            <a:pPr indent="0" lvl="1" marL="4572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p(topic, proportions, assignments | documents)</a:t>
            </a:r>
            <a:endParaRPr/>
          </a:p>
        </p:txBody>
      </p:sp>
      <p:pic>
        <p:nvPicPr>
          <p:cNvPr id="462" name="Google Shape;462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41575" y="1184275"/>
            <a:ext cx="7004050" cy="367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21"/>
          <p:cNvSpPr txBox="1"/>
          <p:nvPr>
            <p:ph type="title"/>
          </p:nvPr>
        </p:nvSpPr>
        <p:spPr>
          <a:xfrm>
            <a:off x="609600" y="219075"/>
            <a:ext cx="10260013" cy="6397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Posterior Distribution</a:t>
            </a:r>
            <a:endParaRPr/>
          </a:p>
        </p:txBody>
      </p:sp>
      <p:sp>
        <p:nvSpPr>
          <p:cNvPr id="468" name="Google Shape;468;p21"/>
          <p:cNvSpPr txBox="1"/>
          <p:nvPr>
            <p:ph idx="1" type="body"/>
          </p:nvPr>
        </p:nvSpPr>
        <p:spPr>
          <a:xfrm>
            <a:off x="609601" y="1146051"/>
            <a:ext cx="10980929" cy="49801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Only documents are observable.</a:t>
            </a:r>
            <a:endParaRPr/>
          </a:p>
          <a:p>
            <a:pPr indent="-3429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Infer underlying topic structure.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/>
              <a:t>Topics that generated the documents. 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/>
              <a:t>For each document, distribution of topics.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/>
              <a:t>For each word, which topic generated the word.</a:t>
            </a:r>
            <a:endParaRPr/>
          </a:p>
          <a:p>
            <a:pPr indent="-3429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Algorithmic challenge: Finding the conditional distribution of all the latent variables, given the observation.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22"/>
          <p:cNvSpPr txBox="1"/>
          <p:nvPr>
            <p:ph type="title"/>
          </p:nvPr>
        </p:nvSpPr>
        <p:spPr>
          <a:xfrm>
            <a:off x="609600" y="219075"/>
            <a:ext cx="10260013" cy="6397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LDA as Graphical Model</a:t>
            </a:r>
            <a:endParaRPr/>
          </a:p>
        </p:txBody>
      </p:sp>
      <p:pic>
        <p:nvPicPr>
          <p:cNvPr descr="LDA_graph.png" id="474" name="Google Shape;474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97075" y="987427"/>
            <a:ext cx="8305800" cy="4210216"/>
          </a:xfrm>
          <a:prstGeom prst="rect">
            <a:avLst/>
          </a:prstGeom>
          <a:noFill/>
          <a:ln>
            <a:noFill/>
          </a:ln>
        </p:spPr>
      </p:pic>
      <p:sp>
        <p:nvSpPr>
          <p:cNvPr id="475" name="Google Shape;475;p22"/>
          <p:cNvSpPr txBox="1"/>
          <p:nvPr/>
        </p:nvSpPr>
        <p:spPr>
          <a:xfrm>
            <a:off x="1712495" y="5311610"/>
            <a:ext cx="8229600" cy="11731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Encodes assumptions</a:t>
            </a:r>
            <a:endParaRPr/>
          </a:p>
          <a:p>
            <a:pPr indent="-342900" lvl="0" marL="3429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Defines a factorization of the joint distribution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23"/>
          <p:cNvSpPr txBox="1"/>
          <p:nvPr>
            <p:ph type="title"/>
          </p:nvPr>
        </p:nvSpPr>
        <p:spPr>
          <a:xfrm>
            <a:off x="609600" y="219075"/>
            <a:ext cx="10260013" cy="6397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LDA as Graphical Model</a:t>
            </a:r>
            <a:endParaRPr/>
          </a:p>
        </p:txBody>
      </p:sp>
      <p:pic>
        <p:nvPicPr>
          <p:cNvPr descr="LDA_graph.png" id="481" name="Google Shape;481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97075" y="987426"/>
            <a:ext cx="8305800" cy="4154069"/>
          </a:xfrm>
          <a:prstGeom prst="rect">
            <a:avLst/>
          </a:prstGeom>
          <a:noFill/>
          <a:ln>
            <a:noFill/>
          </a:ln>
        </p:spPr>
      </p:pic>
      <p:sp>
        <p:nvSpPr>
          <p:cNvPr id="482" name="Google Shape;482;p23"/>
          <p:cNvSpPr txBox="1"/>
          <p:nvPr/>
        </p:nvSpPr>
        <p:spPr>
          <a:xfrm>
            <a:off x="1905000" y="5050172"/>
            <a:ext cx="8229600" cy="12684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Nodes are random variables; edges indicate dependence</a:t>
            </a:r>
            <a:endParaRPr/>
          </a:p>
          <a:p>
            <a:pPr indent="-342900" lvl="0" marL="3429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Shaded nodes are observed; unshaded nodes are hidden</a:t>
            </a:r>
            <a:endParaRPr/>
          </a:p>
          <a:p>
            <a:pPr indent="-342900" lvl="0" marL="3429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Plates indicate replicated variables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24"/>
          <p:cNvSpPr txBox="1"/>
          <p:nvPr>
            <p:ph type="title"/>
          </p:nvPr>
        </p:nvSpPr>
        <p:spPr>
          <a:xfrm>
            <a:off x="2325688" y="903289"/>
            <a:ext cx="7772400" cy="4794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Posterior Distribution</a:t>
            </a:r>
            <a:endParaRPr/>
          </a:p>
        </p:txBody>
      </p:sp>
      <p:sp>
        <p:nvSpPr>
          <p:cNvPr id="488" name="Google Shape;488;p24"/>
          <p:cNvSpPr txBox="1"/>
          <p:nvPr>
            <p:ph idx="1" type="body"/>
          </p:nvPr>
        </p:nvSpPr>
        <p:spPr>
          <a:xfrm>
            <a:off x="923192" y="3676691"/>
            <a:ext cx="10814539" cy="26130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1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/>
              <a:t>This joint distribution defines a posterior </a:t>
            </a:r>
            <a:r>
              <a:rPr b="1" i="1" lang="en-US">
                <a:solidFill>
                  <a:schemeClr val="accent2"/>
                </a:solidFill>
              </a:rPr>
              <a:t>p(θ, z, </a:t>
            </a:r>
            <a:r>
              <a:rPr b="1" i="1" lang="en-US">
                <a:solidFill>
                  <a:schemeClr val="accent2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β</a:t>
            </a:r>
            <a:r>
              <a:rPr b="1" lang="en-US">
                <a:solidFill>
                  <a:schemeClr val="accent2"/>
                </a:solidFill>
              </a:rPr>
              <a:t>|</a:t>
            </a:r>
            <a:r>
              <a:rPr b="1" i="1" lang="en-US">
                <a:solidFill>
                  <a:schemeClr val="accent2"/>
                </a:solidFill>
              </a:rPr>
              <a:t>W)</a:t>
            </a:r>
            <a:r>
              <a:rPr lang="en-US">
                <a:solidFill>
                  <a:schemeClr val="accent2"/>
                </a:solidFill>
              </a:rPr>
              <a:t>: 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/>
              <a:t>From a collection of documents </a:t>
            </a:r>
            <a:r>
              <a:rPr b="1" i="1" lang="en-US" sz="2400">
                <a:solidFill>
                  <a:schemeClr val="accent2"/>
                </a:solidFill>
              </a:rPr>
              <a:t>W</a:t>
            </a:r>
            <a:r>
              <a:rPr lang="en-US" sz="2400"/>
              <a:t>, infer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/>
              <a:t>Per-word topic assignment </a:t>
            </a:r>
            <a:r>
              <a:rPr b="1" i="1" lang="en-US">
                <a:solidFill>
                  <a:schemeClr val="accent2"/>
                </a:solidFill>
              </a:rPr>
              <a:t>z</a:t>
            </a:r>
            <a:r>
              <a:rPr b="1" baseline="-25000" i="1" lang="en-US">
                <a:solidFill>
                  <a:schemeClr val="accent2"/>
                </a:solidFill>
              </a:rPr>
              <a:t>d,n</a:t>
            </a:r>
            <a:endParaRPr b="1" baseline="-25000" i="1">
              <a:solidFill>
                <a:schemeClr val="accent2"/>
              </a:solidFill>
            </a:endParaRPr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/>
              <a:t>Per-document topic proportions </a:t>
            </a:r>
            <a:r>
              <a:rPr b="1" i="1" lang="en-US">
                <a:solidFill>
                  <a:schemeClr val="accent2"/>
                </a:solidFill>
              </a:rPr>
              <a:t>θ</a:t>
            </a:r>
            <a:r>
              <a:rPr b="1" baseline="-25000" i="1" lang="en-US">
                <a:solidFill>
                  <a:schemeClr val="accent2"/>
                </a:solidFill>
              </a:rPr>
              <a:t>d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/>
              <a:t>Per-corpus topic distribution </a:t>
            </a:r>
            <a:r>
              <a:rPr b="1" i="1" lang="en-US">
                <a:solidFill>
                  <a:schemeClr val="accent2"/>
                </a:solidFill>
              </a:rPr>
              <a:t>φ</a:t>
            </a:r>
            <a:r>
              <a:rPr b="1" baseline="-25000" i="1" lang="en-US">
                <a:solidFill>
                  <a:schemeClr val="accent2"/>
                </a:solidFill>
              </a:rPr>
              <a:t>k</a:t>
            </a:r>
            <a:endParaRPr b="1" baseline="-25000" i="1">
              <a:solidFill>
                <a:schemeClr val="accent2"/>
              </a:solidFill>
            </a:endParaRPr>
          </a:p>
          <a:p>
            <a:pPr indent="0" lvl="0" marL="5715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sz="2000"/>
              <a:t>Computing </a:t>
            </a:r>
            <a:r>
              <a:rPr b="1" i="1" lang="en-US" sz="2000">
                <a:solidFill>
                  <a:schemeClr val="accent2"/>
                </a:solidFill>
              </a:rPr>
              <a:t>p(z|W) </a:t>
            </a:r>
            <a:r>
              <a:rPr lang="en-US" sz="2000"/>
              <a:t>involves evaluating a probability distribution over a large discrete space.</a:t>
            </a:r>
            <a:endParaRPr/>
          </a:p>
          <a:p>
            <a:pPr indent="0" lvl="1" marL="4572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b="1" baseline="-25000" i="1">
              <a:solidFill>
                <a:schemeClr val="accent2"/>
              </a:solidFill>
            </a:endParaRPr>
          </a:p>
        </p:txBody>
      </p:sp>
      <p:pic>
        <p:nvPicPr>
          <p:cNvPr descr="lda.png" id="489" name="Google Shape;489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54238" y="1579731"/>
            <a:ext cx="7943850" cy="2124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25"/>
          <p:cNvSpPr txBox="1"/>
          <p:nvPr>
            <p:ph type="title"/>
          </p:nvPr>
        </p:nvSpPr>
        <p:spPr>
          <a:xfrm>
            <a:off x="609600" y="219075"/>
            <a:ext cx="10260013" cy="6397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Approximate posterior inference algorithms </a:t>
            </a:r>
            <a:endParaRPr/>
          </a:p>
        </p:txBody>
      </p:sp>
      <p:sp>
        <p:nvSpPr>
          <p:cNvPr id="495" name="Google Shape;495;p25"/>
          <p:cNvSpPr txBox="1"/>
          <p:nvPr>
            <p:ph idx="1" type="body"/>
          </p:nvPr>
        </p:nvSpPr>
        <p:spPr>
          <a:xfrm>
            <a:off x="609601" y="1146051"/>
            <a:ext cx="10980929" cy="49801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Mean field variational methods</a:t>
            </a:r>
            <a:endParaRPr/>
          </a:p>
          <a:p>
            <a:pPr indent="-3429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Expectation propagation</a:t>
            </a:r>
            <a:endParaRPr/>
          </a:p>
          <a:p>
            <a:pPr indent="-3429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Gibbs sampling</a:t>
            </a:r>
            <a:endParaRPr/>
          </a:p>
          <a:p>
            <a:pPr indent="-3429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Distributed sampling</a:t>
            </a:r>
            <a:endParaRPr/>
          </a:p>
          <a:p>
            <a:pPr indent="-3429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…</a:t>
            </a:r>
            <a:endParaRPr/>
          </a:p>
          <a:p>
            <a:pPr indent="-3429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Efficient packages for solving this problem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26"/>
          <p:cNvSpPr txBox="1"/>
          <p:nvPr>
            <p:ph type="title"/>
          </p:nvPr>
        </p:nvSpPr>
        <p:spPr>
          <a:xfrm>
            <a:off x="609600" y="219075"/>
            <a:ext cx="10260013" cy="6397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Illustration </a:t>
            </a:r>
            <a:endParaRPr/>
          </a:p>
        </p:txBody>
      </p:sp>
      <p:sp>
        <p:nvSpPr>
          <p:cNvPr id="501" name="Google Shape;501;p26"/>
          <p:cNvSpPr txBox="1"/>
          <p:nvPr>
            <p:ph idx="1" type="body"/>
          </p:nvPr>
        </p:nvSpPr>
        <p:spPr>
          <a:xfrm>
            <a:off x="609601" y="1146051"/>
            <a:ext cx="10980929" cy="49801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Data: collection of </a:t>
            </a:r>
            <a:r>
              <a:rPr i="1" lang="en-US"/>
              <a:t>Science</a:t>
            </a:r>
            <a:r>
              <a:rPr lang="en-US"/>
              <a:t> articles from 1990-2000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17K documents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11M words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20K unique words (stop words and rare words removed)</a:t>
            </a:r>
            <a:endParaRPr/>
          </a:p>
          <a:p>
            <a:pPr indent="-3429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Model: 100-topic LDA</a:t>
            </a:r>
            <a:endParaRPr/>
          </a:p>
          <a:p>
            <a:pPr indent="-1651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6" name="Google Shape;506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75781" y="0"/>
            <a:ext cx="6997700" cy="6203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28"/>
          <p:cNvSpPr txBox="1"/>
          <p:nvPr>
            <p:ph type="title"/>
          </p:nvPr>
        </p:nvSpPr>
        <p:spPr>
          <a:xfrm>
            <a:off x="609600" y="219075"/>
            <a:ext cx="10260013" cy="6397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Tools</a:t>
            </a:r>
            <a:endParaRPr/>
          </a:p>
        </p:txBody>
      </p:sp>
      <p:sp>
        <p:nvSpPr>
          <p:cNvPr id="512" name="Google Shape;512;p28"/>
          <p:cNvSpPr txBox="1"/>
          <p:nvPr>
            <p:ph idx="1" type="body"/>
          </p:nvPr>
        </p:nvSpPr>
        <p:spPr>
          <a:xfrm>
            <a:off x="609601" y="1146051"/>
            <a:ext cx="10980929" cy="49801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Topic modeling </a:t>
            </a:r>
            <a:endParaRPr/>
          </a:p>
          <a:p>
            <a:pPr indent="-457200" lvl="1" marL="8572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</a:pPr>
            <a:r>
              <a:rPr lang="en-US"/>
              <a:t>Blei's LDA w/ "variational method" (</a:t>
            </a:r>
            <a:r>
              <a:rPr lang="en-US" u="sng">
                <a:solidFill>
                  <a:schemeClr val="hlink"/>
                </a:solidFill>
                <a:hlinkClick r:id="rId3"/>
              </a:rPr>
              <a:t>http://cran.r-project.org/web/packages/lda/</a:t>
            </a:r>
            <a:r>
              <a:rPr lang="en-US"/>
              <a:t>) or </a:t>
            </a:r>
            <a:endParaRPr/>
          </a:p>
          <a:p>
            <a:pPr indent="-457200" lvl="1" marL="8572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</a:pPr>
            <a:r>
              <a:rPr lang="en-US"/>
              <a:t>"Gibbs sampling method" (</a:t>
            </a:r>
            <a:r>
              <a:rPr lang="en-US" u="sng">
                <a:solidFill>
                  <a:schemeClr val="hlink"/>
                </a:solidFill>
                <a:hlinkClick r:id="rId4"/>
              </a:rPr>
              <a:t>https://code.google.com/p/plda/</a:t>
            </a:r>
            <a:r>
              <a:rPr lang="en-US"/>
              <a:t> and </a:t>
            </a:r>
            <a:r>
              <a:rPr lang="en-US" u="sng">
                <a:solidFill>
                  <a:schemeClr val="hlink"/>
                </a:solidFill>
                <a:hlinkClick r:id="rId5"/>
              </a:rPr>
              <a:t>http://gibbslda.sourceforge.net/</a:t>
            </a:r>
            <a:r>
              <a:rPr lang="en-US"/>
              <a:t>)</a:t>
            </a:r>
            <a:br>
              <a:rPr lang="en-US"/>
            </a:br>
            <a:endParaRPr/>
          </a:p>
          <a:p>
            <a:pPr indent="-1651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undefined" id="180" name="Google Shape;180;g2b938b91965_2_97"/>
          <p:cNvPicPr preferRelativeResize="0"/>
          <p:nvPr/>
        </p:nvPicPr>
        <p:blipFill rotWithShape="1">
          <a:blip r:embed="rId3">
            <a:alphaModFix amt="20000"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g2b938b91965_2_9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NLP examples</a:t>
            </a:r>
            <a:endParaRPr/>
          </a:p>
        </p:txBody>
      </p:sp>
      <p:sp>
        <p:nvSpPr>
          <p:cNvPr id="182" name="Google Shape;182;g2b938b91965_2_97"/>
          <p:cNvSpPr txBox="1"/>
          <p:nvPr>
            <p:ph idx="1" type="body"/>
          </p:nvPr>
        </p:nvSpPr>
        <p:spPr>
          <a:xfrm>
            <a:off x="838200" y="1825625"/>
            <a:ext cx="5404945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Parse language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Speech segmentation: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Extract text features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Text-to-speech</a:t>
            </a:r>
            <a:endParaRPr/>
          </a:p>
        </p:txBody>
      </p:sp>
      <p:pic>
        <p:nvPicPr>
          <p:cNvPr id="183" name="Google Shape;183;g2b938b91965_2_9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94527" y="4450077"/>
            <a:ext cx="812800" cy="812800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g2b938b91965_2_97"/>
          <p:cNvSpPr txBox="1"/>
          <p:nvPr/>
        </p:nvSpPr>
        <p:spPr>
          <a:xfrm>
            <a:off x="5553404" y="743649"/>
            <a:ext cx="6219496" cy="53707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“This is an example sentence about parsing” -&gt;</a:t>
            </a:r>
            <a:br>
              <a:rPr lang="en-US" sz="2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2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Char char="•"/>
            </a:pPr>
            <a:r>
              <a:rPr lang="en-US" sz="2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“This”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Char char="•"/>
            </a:pPr>
            <a:r>
              <a:rPr lang="en-US" sz="2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“Example”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Char char="•"/>
            </a:pPr>
            <a:r>
              <a:rPr lang="en-US" sz="2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”Parsing”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Char char="•"/>
            </a:pPr>
            <a:r>
              <a:rPr lang="en-US" sz="2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endParaRPr/>
          </a:p>
          <a:p>
            <a:pPr indent="-12700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</a:pPr>
            <a:r>
              <a:t/>
            </a:r>
            <a:endParaRPr sz="2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This:</a:t>
            </a:r>
            <a:r>
              <a:rPr lang="en-US" sz="2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	Adverb</a:t>
            </a:r>
            <a:br>
              <a:rPr lang="en-US" sz="2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en-US" sz="2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Is:</a:t>
            </a:r>
            <a:r>
              <a:rPr lang="en-US" sz="2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	Verb (linking)</a:t>
            </a:r>
            <a:br>
              <a:rPr lang="en-US" sz="2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en-US" sz="2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Example: </a:t>
            </a:r>
            <a:r>
              <a:rPr lang="en-US" sz="2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Adjective</a:t>
            </a:r>
            <a:br>
              <a:rPr lang="en-US" sz="2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en-US" sz="2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Sentence: </a:t>
            </a:r>
            <a:r>
              <a:rPr lang="en-US" sz="2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Noun (object of </a:t>
            </a:r>
            <a:br>
              <a:rPr lang="en-US" sz="2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	preposition)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29"/>
          <p:cNvSpPr txBox="1"/>
          <p:nvPr>
            <p:ph type="title"/>
          </p:nvPr>
        </p:nvSpPr>
        <p:spPr>
          <a:xfrm>
            <a:off x="609600" y="219075"/>
            <a:ext cx="10260013" cy="6397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How useful are learned topic models</a:t>
            </a:r>
            <a:endParaRPr/>
          </a:p>
        </p:txBody>
      </p:sp>
      <p:sp>
        <p:nvSpPr>
          <p:cNvPr id="518" name="Google Shape;518;p29"/>
          <p:cNvSpPr txBox="1"/>
          <p:nvPr>
            <p:ph idx="1" type="body"/>
          </p:nvPr>
        </p:nvSpPr>
        <p:spPr>
          <a:xfrm>
            <a:off x="609601" y="1146051"/>
            <a:ext cx="10980929" cy="49801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Model evaluation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How well do learned topics describe unseen (test) documents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How well it can be used for personalization</a:t>
            </a:r>
            <a:endParaRPr/>
          </a:p>
          <a:p>
            <a:pPr indent="-3429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Model checking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Given a new corpus of documents, what model should be used? How many topics?</a:t>
            </a:r>
            <a:endParaRPr/>
          </a:p>
          <a:p>
            <a:pPr indent="-3429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Visualization and user interfaces</a:t>
            </a:r>
            <a:endParaRPr/>
          </a:p>
          <a:p>
            <a:pPr indent="-3429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Topic models for exploratory data analysis</a:t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30"/>
          <p:cNvSpPr txBox="1"/>
          <p:nvPr>
            <p:ph type="title"/>
          </p:nvPr>
        </p:nvSpPr>
        <p:spPr>
          <a:xfrm>
            <a:off x="963084" y="4406903"/>
            <a:ext cx="103632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WORD EMBEDDINGS</a:t>
            </a:r>
            <a:endParaRPr/>
          </a:p>
        </p:txBody>
      </p:sp>
      <p:sp>
        <p:nvSpPr>
          <p:cNvPr id="524" name="Google Shape;524;p30"/>
          <p:cNvSpPr txBox="1"/>
          <p:nvPr>
            <p:ph idx="1" type="body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2b938b91965_0_0"/>
          <p:cNvSpPr txBox="1"/>
          <p:nvPr>
            <p:ph type="title"/>
          </p:nvPr>
        </p:nvSpPr>
        <p:spPr>
          <a:xfrm>
            <a:off x="113582" y="-158236"/>
            <a:ext cx="120303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1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/>
              <a:t>Common analysis involves text embedding</a:t>
            </a:r>
            <a:endParaRPr/>
          </a:p>
        </p:txBody>
      </p:sp>
      <p:sp>
        <p:nvSpPr>
          <p:cNvPr id="530" name="Google Shape;530;g2b938b91965_0_0"/>
          <p:cNvSpPr/>
          <p:nvPr/>
        </p:nvSpPr>
        <p:spPr>
          <a:xfrm>
            <a:off x="834452" y="2007486"/>
            <a:ext cx="5261400" cy="3486000"/>
          </a:xfrm>
          <a:prstGeom prst="rect">
            <a:avLst/>
          </a:prstGeom>
          <a:solidFill>
            <a:srgbClr val="FBE4D4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1" name="Google Shape;531;g2b938b91965_0_0"/>
          <p:cNvSpPr/>
          <p:nvPr/>
        </p:nvSpPr>
        <p:spPr>
          <a:xfrm>
            <a:off x="834453" y="2007486"/>
            <a:ext cx="2495700" cy="3486000"/>
          </a:xfrm>
          <a:prstGeom prst="rect">
            <a:avLst/>
          </a:prstGeom>
          <a:solidFill>
            <a:srgbClr val="D5DBE5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2" name="Google Shape;532;g2b938b91965_0_0"/>
          <p:cNvSpPr txBox="1"/>
          <p:nvPr/>
        </p:nvSpPr>
        <p:spPr>
          <a:xfrm>
            <a:off x="4227948" y="3396498"/>
            <a:ext cx="9702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70K</a:t>
            </a:r>
            <a:endParaRPr/>
          </a:p>
        </p:txBody>
      </p:sp>
      <p:sp>
        <p:nvSpPr>
          <p:cNvPr id="533" name="Google Shape;533;g2b938b91965_0_0"/>
          <p:cNvSpPr txBox="1"/>
          <p:nvPr/>
        </p:nvSpPr>
        <p:spPr>
          <a:xfrm>
            <a:off x="974844" y="1254691"/>
            <a:ext cx="4980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Accounts </a:t>
            </a:r>
            <a:endParaRPr/>
          </a:p>
        </p:txBody>
      </p:sp>
      <p:sp>
        <p:nvSpPr>
          <p:cNvPr id="534" name="Google Shape;534;g2b938b91965_0_0"/>
          <p:cNvSpPr txBox="1"/>
          <p:nvPr/>
        </p:nvSpPr>
        <p:spPr>
          <a:xfrm>
            <a:off x="3400228" y="2329830"/>
            <a:ext cx="2625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Avax </a:t>
            </a:r>
            <a:endParaRPr/>
          </a:p>
        </p:txBody>
      </p:sp>
      <p:sp>
        <p:nvSpPr>
          <p:cNvPr id="535" name="Google Shape;535;g2b938b91965_0_0"/>
          <p:cNvSpPr txBox="1"/>
          <p:nvPr/>
        </p:nvSpPr>
        <p:spPr>
          <a:xfrm>
            <a:off x="1601449" y="3396498"/>
            <a:ext cx="9702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60K</a:t>
            </a:r>
            <a:endParaRPr/>
          </a:p>
        </p:txBody>
      </p:sp>
      <p:sp>
        <p:nvSpPr>
          <p:cNvPr id="536" name="Google Shape;536;g2b938b91965_0_0"/>
          <p:cNvSpPr txBox="1"/>
          <p:nvPr/>
        </p:nvSpPr>
        <p:spPr>
          <a:xfrm>
            <a:off x="769455" y="2329830"/>
            <a:ext cx="2625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Not Avax </a:t>
            </a:r>
            <a:endParaRPr/>
          </a:p>
        </p:txBody>
      </p:sp>
      <p:sp>
        <p:nvSpPr>
          <p:cNvPr id="537" name="Google Shape;537;g2b938b91965_0_0"/>
          <p:cNvSpPr txBox="1"/>
          <p:nvPr/>
        </p:nvSpPr>
        <p:spPr>
          <a:xfrm>
            <a:off x="859395" y="5538742"/>
            <a:ext cx="5210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Past 3,200 tweets </a:t>
            </a:r>
            <a:endParaRPr/>
          </a:p>
        </p:txBody>
      </p:sp>
      <p:pic>
        <p:nvPicPr>
          <p:cNvPr descr="AI vs. Machine Learning vs. Deep Learning vs. Neural Networks: What's the  Difference? | IBM" id="538" name="Google Shape;538;g2b938b91965_0_0"/>
          <p:cNvPicPr preferRelativeResize="0"/>
          <p:nvPr/>
        </p:nvPicPr>
        <p:blipFill rotWithShape="1">
          <a:blip r:embed="rId3">
            <a:alphaModFix/>
          </a:blip>
          <a:srcRect b="0" l="48578" r="0" t="20121"/>
          <a:stretch/>
        </p:blipFill>
        <p:spPr>
          <a:xfrm rot="-5400000">
            <a:off x="7938208" y="1581868"/>
            <a:ext cx="3251032" cy="3587647"/>
          </a:xfrm>
          <a:prstGeom prst="rect">
            <a:avLst/>
          </a:prstGeom>
          <a:noFill/>
          <a:ln>
            <a:noFill/>
          </a:ln>
        </p:spPr>
      </p:pic>
      <p:sp>
        <p:nvSpPr>
          <p:cNvPr id="539" name="Google Shape;539;g2b938b91965_0_0"/>
          <p:cNvSpPr/>
          <p:nvPr/>
        </p:nvSpPr>
        <p:spPr>
          <a:xfrm>
            <a:off x="7840097" y="4566486"/>
            <a:ext cx="3330300" cy="554100"/>
          </a:xfrm>
          <a:prstGeom prst="rect">
            <a:avLst/>
          </a:prstGeom>
          <a:solidFill>
            <a:srgbClr val="0BBDBA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Sent2Vec</a:t>
            </a:r>
            <a:endParaRPr/>
          </a:p>
        </p:txBody>
      </p:sp>
      <p:sp>
        <p:nvSpPr>
          <p:cNvPr id="540" name="Google Shape;540;g2b938b91965_0_0"/>
          <p:cNvSpPr txBox="1"/>
          <p:nvPr/>
        </p:nvSpPr>
        <p:spPr>
          <a:xfrm>
            <a:off x="6872988" y="1254691"/>
            <a:ext cx="4980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Model </a:t>
            </a:r>
            <a:endParaRPr/>
          </a:p>
        </p:txBody>
      </p:sp>
      <p:sp>
        <p:nvSpPr>
          <p:cNvPr id="541" name="Google Shape;541;g2b938b91965_0_0"/>
          <p:cNvSpPr/>
          <p:nvPr/>
        </p:nvSpPr>
        <p:spPr>
          <a:xfrm>
            <a:off x="8135512" y="1949148"/>
            <a:ext cx="2734800" cy="641100"/>
          </a:xfrm>
          <a:prstGeom prst="rect">
            <a:avLst/>
          </a:prstGeom>
          <a:solidFill>
            <a:srgbClr val="3D91F6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Future avaxer?</a:t>
            </a:r>
            <a:endParaRPr/>
          </a:p>
        </p:txBody>
      </p:sp>
      <p:pic>
        <p:nvPicPr>
          <p:cNvPr id="542" name="Google Shape;542;g2b938b91965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88909" y="4104384"/>
            <a:ext cx="1412242" cy="1161238"/>
          </a:xfrm>
          <a:prstGeom prst="rect">
            <a:avLst/>
          </a:prstGeom>
          <a:noFill/>
          <a:ln>
            <a:noFill/>
          </a:ln>
        </p:spPr>
      </p:pic>
      <p:sp>
        <p:nvSpPr>
          <p:cNvPr id="543" name="Google Shape;543;g2b938b91965_0_0"/>
          <p:cNvSpPr/>
          <p:nvPr/>
        </p:nvSpPr>
        <p:spPr>
          <a:xfrm rot="-5400000">
            <a:off x="9217427" y="3419789"/>
            <a:ext cx="813300" cy="4325700"/>
          </a:xfrm>
          <a:prstGeom prst="rightArrow">
            <a:avLst>
              <a:gd fmla="val 50000" name="adj1"/>
              <a:gd fmla="val 51068" name="adj2"/>
            </a:avLst>
          </a:prstGeom>
          <a:solidFill>
            <a:srgbClr val="0BBDBA">
              <a:alpha val="49800"/>
            </a:srgbClr>
          </a:solidFill>
          <a:ln cap="flat" cmpd="sng" w="12700">
            <a:solidFill>
              <a:srgbClr val="1C334E">
                <a:alpha val="32159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44" name="Google Shape;544;g2b938b91965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199536" y="5295294"/>
            <a:ext cx="728375" cy="598918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  <p:sp>
        <p:nvSpPr>
          <p:cNvPr id="545" name="Google Shape;545;g2b938b91965_0_0"/>
          <p:cNvSpPr txBox="1"/>
          <p:nvPr/>
        </p:nvSpPr>
        <p:spPr>
          <a:xfrm>
            <a:off x="6843214" y="5997997"/>
            <a:ext cx="5319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Tweets before user is avax</a:t>
            </a:r>
            <a:endParaRPr i="1"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6" name="Google Shape;546;g2b938b91965_0_0"/>
          <p:cNvSpPr txBox="1"/>
          <p:nvPr/>
        </p:nvSpPr>
        <p:spPr>
          <a:xfrm>
            <a:off x="64738" y="6213905"/>
            <a:ext cx="6106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Muric et al., 2021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Schmitz et al., 2023 </a:t>
            </a:r>
            <a:endParaRPr/>
          </a:p>
        </p:txBody>
      </p:sp>
      <p:sp>
        <p:nvSpPr>
          <p:cNvPr id="547" name="Google Shape;547;g2b938b91965_0_0"/>
          <p:cNvSpPr/>
          <p:nvPr/>
        </p:nvSpPr>
        <p:spPr>
          <a:xfrm>
            <a:off x="7296539" y="1750175"/>
            <a:ext cx="4490400" cy="4801800"/>
          </a:xfrm>
          <a:prstGeom prst="rect">
            <a:avLst/>
          </a:prstGeom>
          <a:solidFill>
            <a:srgbClr val="FFFFFF">
              <a:alpha val="67450"/>
            </a:srgbClr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Text embedding -&gt; feed-forward neural network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2b938b91965_0_22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What is text embedding?</a:t>
            </a:r>
            <a:endParaRPr/>
          </a:p>
        </p:txBody>
      </p:sp>
      <p:pic>
        <p:nvPicPr>
          <p:cNvPr id="553" name="Google Shape;553;g2b938b91965_0_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2130" y="1690689"/>
            <a:ext cx="11964561" cy="4187596"/>
          </a:xfrm>
          <a:prstGeom prst="rect">
            <a:avLst/>
          </a:prstGeom>
          <a:noFill/>
          <a:ln>
            <a:noFill/>
          </a:ln>
        </p:spPr>
      </p:pic>
      <p:sp>
        <p:nvSpPr>
          <p:cNvPr id="554" name="Google Shape;554;g2b938b91965_0_22"/>
          <p:cNvSpPr txBox="1"/>
          <p:nvPr/>
        </p:nvSpPr>
        <p:spPr>
          <a:xfrm>
            <a:off x="0" y="6169709"/>
            <a:ext cx="11066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https://towardsdatascience.com/creating-word-embeddings-coding-the-word2vec-algorithm-in-python-using-deep-learning-b337d0ba17a8</a:t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2b938b91965_0_28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Text embedding</a:t>
            </a:r>
            <a:endParaRPr/>
          </a:p>
        </p:txBody>
      </p:sp>
      <p:sp>
        <p:nvSpPr>
          <p:cNvPr id="560" name="Google Shape;560;g2b938b91965_0_28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Words (FastText, Word2Vec, BERT, etc.)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Word -&gt; [0,0.1,0.2,0.1,0.01,…]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Sentences (Sentence-BERT, MPNet, etc.)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“I went for a walk” -&gt; [0.2,0.01,0.02,0.05,0.1,…]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Documents (Doc2Vec, Longformer, GPT-4, etc.)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</a:pPr>
            <a:r>
              <a:rPr b="0" i="0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"Well, Prince, so Genoa and Lucca are now just family estates of the</a:t>
            </a:r>
            <a:br>
              <a:rPr lang="en-US"/>
            </a:br>
            <a:r>
              <a:rPr b="0" i="0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Buonapartes. But I warn you, if you don't tell me that this means war…”</a:t>
            </a:r>
            <a:endParaRPr/>
          </a:p>
          <a:p>
            <a:pPr indent="0" lvl="1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</a:pPr>
            <a:r>
              <a:rPr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-&gt; </a:t>
            </a:r>
            <a:r>
              <a:rPr lang="en-US"/>
              <a:t>[0.5,0.1,0.2,0.5,0.1,…]</a:t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2b938b91965_0_73"/>
          <p:cNvSpPr txBox="1"/>
          <p:nvPr/>
        </p:nvSpPr>
        <p:spPr>
          <a:xfrm>
            <a:off x="1562160" y="32040"/>
            <a:ext cx="9052200" cy="73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Word Embedding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6" name="Google Shape;566;g2b938b91965_0_73"/>
          <p:cNvSpPr txBox="1"/>
          <p:nvPr/>
        </p:nvSpPr>
        <p:spPr>
          <a:xfrm>
            <a:off x="818147" y="1066680"/>
            <a:ext cx="9392400" cy="53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03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Words from the vocabulary are mapped to vectors of real numbers:</a:t>
            </a:r>
            <a:endParaRPr/>
          </a:p>
          <a:p>
            <a:pPr indent="-152400" lvl="1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In a low dimensional space, relative to the vocabulary size.</a:t>
            </a:r>
            <a:endParaRPr/>
          </a:p>
          <a:p>
            <a:pPr indent="-152400" lvl="1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"continuous space".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7" name="Google Shape;567;g2b938b91965_0_73"/>
          <p:cNvSpPr txBox="1"/>
          <p:nvPr/>
        </p:nvSpPr>
        <p:spPr>
          <a:xfrm>
            <a:off x="1981201" y="4357365"/>
            <a:ext cx="8739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cat: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dog:</a:t>
            </a:r>
            <a:endParaRPr/>
          </a:p>
        </p:txBody>
      </p:sp>
      <p:sp>
        <p:nvSpPr>
          <p:cNvPr id="568" name="Google Shape;568;g2b938b91965_0_73"/>
          <p:cNvSpPr txBox="1"/>
          <p:nvPr/>
        </p:nvSpPr>
        <p:spPr>
          <a:xfrm>
            <a:off x="2899897" y="4356235"/>
            <a:ext cx="22626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&lt;1, 0, 0&gt;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&lt;0, 1, 0&gt;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&lt;0, 0, 1&gt;</a:t>
            </a:r>
            <a:endParaRPr/>
          </a:p>
        </p:txBody>
      </p:sp>
      <p:sp>
        <p:nvSpPr>
          <p:cNvPr id="569" name="Google Shape;569;g2b938b91965_0_73"/>
          <p:cNvSpPr txBox="1"/>
          <p:nvPr/>
        </p:nvSpPr>
        <p:spPr>
          <a:xfrm>
            <a:off x="1466734" y="3647219"/>
            <a:ext cx="42507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Old (Vector Space):</a:t>
            </a:r>
            <a:endParaRPr/>
          </a:p>
        </p:txBody>
      </p:sp>
      <p:sp>
        <p:nvSpPr>
          <p:cNvPr id="570" name="Google Shape;570;g2b938b91965_0_73"/>
          <p:cNvSpPr txBox="1"/>
          <p:nvPr/>
        </p:nvSpPr>
        <p:spPr>
          <a:xfrm>
            <a:off x="6578815" y="4356235"/>
            <a:ext cx="8739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cat: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dog:</a:t>
            </a:r>
            <a:endParaRPr/>
          </a:p>
        </p:txBody>
      </p:sp>
      <p:sp>
        <p:nvSpPr>
          <p:cNvPr id="571" name="Google Shape;571;g2b938b91965_0_73"/>
          <p:cNvSpPr txBox="1"/>
          <p:nvPr/>
        </p:nvSpPr>
        <p:spPr>
          <a:xfrm>
            <a:off x="7497511" y="4355105"/>
            <a:ext cx="29550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&lt;0.45, 0.89&gt;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&lt;0.70, 0.71&gt;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&lt;0.16, 0.98&gt;</a:t>
            </a:r>
            <a:endParaRPr/>
          </a:p>
        </p:txBody>
      </p:sp>
      <p:sp>
        <p:nvSpPr>
          <p:cNvPr id="572" name="Google Shape;572;g2b938b91965_0_73"/>
          <p:cNvSpPr txBox="1"/>
          <p:nvPr/>
        </p:nvSpPr>
        <p:spPr>
          <a:xfrm>
            <a:off x="5790794" y="3647219"/>
            <a:ext cx="42171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Word Embeddings:</a:t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2b938b91965_0_84"/>
          <p:cNvSpPr txBox="1"/>
          <p:nvPr/>
        </p:nvSpPr>
        <p:spPr>
          <a:xfrm>
            <a:off x="1562160" y="32040"/>
            <a:ext cx="9052200" cy="73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Word embeddings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8" name="Google Shape;578;g2b938b91965_0_84"/>
          <p:cNvSpPr txBox="1"/>
          <p:nvPr/>
        </p:nvSpPr>
        <p:spPr>
          <a:xfrm>
            <a:off x="737937" y="1066680"/>
            <a:ext cx="9946200" cy="53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03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Intuition:</a:t>
            </a:r>
            <a:endParaRPr/>
          </a:p>
          <a:p>
            <a:pPr indent="-152400" lvl="1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Words that </a:t>
            </a: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appear alongside each other</a:t>
            </a: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should be </a:t>
            </a: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close</a:t>
            </a: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/>
          </a:p>
          <a:p>
            <a:pPr indent="-152400" lvl="1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Words that </a:t>
            </a: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 not appear alongside each other</a:t>
            </a: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should be </a:t>
            </a: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far away</a:t>
            </a: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0320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“Alongside each other”</a:t>
            </a:r>
            <a:endParaRPr/>
          </a:p>
          <a:p>
            <a:pPr indent="-152400" lvl="1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Words that appear next to each other.</a:t>
            </a:r>
            <a:endParaRPr/>
          </a:p>
          <a:p>
            <a:pPr indent="-152400" lvl="1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“next to” -&gt; within some window.</a:t>
            </a:r>
            <a:endParaRPr/>
          </a:p>
          <a:p>
            <a:pPr indent="-152400" lvl="1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Window size is a parameter, let’s call it </a:t>
            </a: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/>
          </a:p>
          <a:p>
            <a:pPr indent="-20320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“Do not appear alongside each other”</a:t>
            </a:r>
            <a:endParaRPr/>
          </a:p>
          <a:p>
            <a:pPr indent="-152400" lvl="1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Never appear within a window together.</a:t>
            </a:r>
            <a:endParaRPr/>
          </a:p>
          <a:p>
            <a:pPr indent="-152400" lvl="1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“Negative sampling”</a:t>
            </a:r>
            <a:endParaRPr/>
          </a:p>
          <a:p>
            <a:pPr indent="-152400" lvl="1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Number of negative samples is a parameter, let’s call it </a:t>
            </a: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</a:t>
            </a: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/>
          </a:p>
          <a:p>
            <a:pPr indent="-20320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Distance is obtained with the dot product.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" name="Google Shape;583;g2b938b91965_0_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99846" y="914400"/>
            <a:ext cx="8925525" cy="510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2b938b91965_0_93"/>
          <p:cNvSpPr txBox="1"/>
          <p:nvPr/>
        </p:nvSpPr>
        <p:spPr>
          <a:xfrm>
            <a:off x="1562160" y="32040"/>
            <a:ext cx="9052200" cy="73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Word Embedding: Applications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9" name="Google Shape;589;g2b938b91965_0_93"/>
          <p:cNvSpPr txBox="1"/>
          <p:nvPr/>
        </p:nvSpPr>
        <p:spPr>
          <a:xfrm>
            <a:off x="1973640" y="763200"/>
            <a:ext cx="8229300" cy="20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78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Sentiment Analysis</a:t>
            </a:r>
            <a:endParaRPr/>
          </a:p>
          <a:p>
            <a:pPr indent="-1778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Machine Translation</a:t>
            </a:r>
            <a:endParaRPr/>
          </a:p>
          <a:p>
            <a:pPr indent="-1778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Music/Video Recommendation</a:t>
            </a:r>
            <a:endParaRPr/>
          </a:p>
          <a:p>
            <a:pPr indent="-1778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90" name="Google Shape;590;g2b938b91965_0_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26631" y="2482920"/>
            <a:ext cx="7315200" cy="36118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2b938b91965_0_99"/>
          <p:cNvSpPr txBox="1"/>
          <p:nvPr>
            <p:ph type="title"/>
          </p:nvPr>
        </p:nvSpPr>
        <p:spPr>
          <a:xfrm>
            <a:off x="2231391" y="411943"/>
            <a:ext cx="2124000" cy="5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12700">
            <a:spAutoFit/>
          </a:bodyPr>
          <a:lstStyle/>
          <a:p>
            <a:pPr indent="0" lvl="0" marL="127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/>
              <a:t>Word2Vec</a:t>
            </a:r>
            <a:endParaRPr sz="3300"/>
          </a:p>
        </p:txBody>
      </p:sp>
      <p:sp>
        <p:nvSpPr>
          <p:cNvPr id="596" name="Google Shape;596;g2b938b91965_0_99"/>
          <p:cNvSpPr txBox="1"/>
          <p:nvPr/>
        </p:nvSpPr>
        <p:spPr>
          <a:xfrm>
            <a:off x="850231" y="1265780"/>
            <a:ext cx="6895800" cy="31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-457200" lvl="0" marL="469900" marR="1007110" rtl="0" algn="l">
              <a:lnSpc>
                <a:spcPct val="108300"/>
              </a:lnSpc>
              <a:spcBef>
                <a:spcPts val="0"/>
              </a:spcBef>
              <a:spcAft>
                <a:spcPts val="0"/>
              </a:spcAft>
              <a:buClr>
                <a:srgbClr val="3C58AD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compact representation of co-occurrence matrix</a:t>
            </a:r>
            <a:endParaRPr/>
          </a:p>
          <a:p>
            <a:pPr indent="-457200" lvl="0" marL="469900" marR="0" rtl="0" algn="l">
              <a:spcBef>
                <a:spcPts val="1200"/>
              </a:spcBef>
              <a:spcAft>
                <a:spcPts val="0"/>
              </a:spcAft>
              <a:buClr>
                <a:srgbClr val="3C58AD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3C58AD"/>
                </a:solidFill>
                <a:latin typeface="Arial"/>
                <a:ea typeface="Arial"/>
                <a:cs typeface="Arial"/>
                <a:sym typeface="Arial"/>
              </a:rPr>
              <a:t>Word2Vec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Predict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surrounding words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1" marL="812800" marR="5080" rtl="0" algn="l">
              <a:lnSpc>
                <a:spcPct val="112200"/>
              </a:lnSpc>
              <a:spcBef>
                <a:spcPts val="300"/>
              </a:spcBef>
              <a:spcAft>
                <a:spcPts val="0"/>
              </a:spcAft>
              <a:buClr>
                <a:srgbClr val="3C58AD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Similar to using co-occurrence counts </a:t>
            </a:r>
            <a:r>
              <a:rPr b="0" i="0" lang="en-US" sz="1400" u="none" cap="none" strike="noStrike">
                <a:solidFill>
                  <a:srgbClr val="3C58AD"/>
                </a:solidFill>
                <a:latin typeface="Arial"/>
                <a:ea typeface="Arial"/>
                <a:cs typeface="Arial"/>
                <a:sym typeface="Arial"/>
              </a:rPr>
              <a:t>Levy&amp;Goldberg  (2014), Pennington et al. (2014)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69900" marR="2771775" rtl="0" algn="l">
              <a:lnSpc>
                <a:spcPct val="109000"/>
              </a:lnSpc>
              <a:spcBef>
                <a:spcPts val="700"/>
              </a:spcBef>
              <a:spcAft>
                <a:spcPts val="0"/>
              </a:spcAft>
              <a:buClr>
                <a:srgbClr val="3C58AD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Easy to </a:t>
            </a: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incorporate n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ew words  or sentences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7" name="Google Shape;597;g2b938b91965_0_99"/>
          <p:cNvSpPr/>
          <p:nvPr/>
        </p:nvSpPr>
        <p:spPr>
          <a:xfrm>
            <a:off x="8280918" y="1596044"/>
            <a:ext cx="2966100" cy="34689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8" name="Google Shape;598;g2b938b91965_0_99"/>
          <p:cNvSpPr txBox="1"/>
          <p:nvPr/>
        </p:nvSpPr>
        <p:spPr>
          <a:xfrm>
            <a:off x="9722657" y="6436376"/>
            <a:ext cx="2559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25400" marR="0" rtl="0" algn="l">
              <a:lnSpc>
                <a:spcPct val="1175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>
                <a:solidFill>
                  <a:srgbClr val="3C58AD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b938b91965_2_105"/>
          <p:cNvSpPr txBox="1"/>
          <p:nvPr>
            <p:ph type="title"/>
          </p:nvPr>
        </p:nvSpPr>
        <p:spPr>
          <a:xfrm>
            <a:off x="963084" y="4406903"/>
            <a:ext cx="103632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en-US"/>
              <a:t>Low-level text analysis</a:t>
            </a:r>
            <a:endParaRPr/>
          </a:p>
        </p:txBody>
      </p:sp>
      <p:sp>
        <p:nvSpPr>
          <p:cNvPr id="190" name="Google Shape;190;g2b938b91965_2_105"/>
          <p:cNvSpPr txBox="1"/>
          <p:nvPr>
            <p:ph idx="1" type="body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2b938b91965_0_106"/>
          <p:cNvSpPr txBox="1"/>
          <p:nvPr>
            <p:ph type="title"/>
          </p:nvPr>
        </p:nvSpPr>
        <p:spPr>
          <a:xfrm>
            <a:off x="2231391" y="411943"/>
            <a:ext cx="2124000" cy="5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12700">
            <a:spAutoFit/>
          </a:bodyPr>
          <a:lstStyle/>
          <a:p>
            <a:pPr indent="0" lvl="0" marL="127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/>
              <a:t>Word2Vec</a:t>
            </a:r>
            <a:endParaRPr sz="3300"/>
          </a:p>
        </p:txBody>
      </p:sp>
      <p:sp>
        <p:nvSpPr>
          <p:cNvPr id="604" name="Google Shape;604;g2b938b91965_0_106"/>
          <p:cNvSpPr txBox="1"/>
          <p:nvPr/>
        </p:nvSpPr>
        <p:spPr>
          <a:xfrm>
            <a:off x="9722657" y="6436376"/>
            <a:ext cx="2559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25400" marR="0" rtl="0" algn="l">
              <a:lnSpc>
                <a:spcPct val="1175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>
                <a:solidFill>
                  <a:srgbClr val="3C58AD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5" name="Google Shape;605;g2b938b91965_0_106"/>
          <p:cNvSpPr txBox="1"/>
          <p:nvPr/>
        </p:nvSpPr>
        <p:spPr>
          <a:xfrm>
            <a:off x="598516" y="1268320"/>
            <a:ext cx="9311400" cy="26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-457200" lvl="0" marL="469900" marR="5080" rtl="0" algn="l">
              <a:lnSpc>
                <a:spcPct val="110100"/>
              </a:lnSpc>
              <a:spcBef>
                <a:spcPts val="0"/>
              </a:spcBef>
              <a:spcAft>
                <a:spcPts val="0"/>
              </a:spcAft>
              <a:buClr>
                <a:srgbClr val="3C58AD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rgbClr val="3C58AD"/>
                </a:solidFill>
                <a:latin typeface="Arial"/>
                <a:ea typeface="Arial"/>
                <a:cs typeface="Arial"/>
                <a:sym typeface="Arial"/>
              </a:rPr>
              <a:t>Idea: </a:t>
            </a: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words that are semantically similar often  occur near each other in  text</a:t>
            </a: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1" marL="698500" marR="7620" rtl="0" algn="l">
              <a:lnSpc>
                <a:spcPct val="111100"/>
              </a:lnSpc>
              <a:spcBef>
                <a:spcPts val="420"/>
              </a:spcBef>
              <a:spcAft>
                <a:spcPts val="0"/>
              </a:spcAft>
              <a:buClr>
                <a:srgbClr val="3C58AD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Embeddings that are good at predicting neighboring  words are also good at representing similarity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1" marL="698500" marR="7620" rtl="0" algn="l">
              <a:lnSpc>
                <a:spcPct val="111100"/>
              </a:lnSpc>
              <a:spcBef>
                <a:spcPts val="420"/>
              </a:spcBef>
              <a:spcAft>
                <a:spcPts val="0"/>
              </a:spcAft>
              <a:buClr>
                <a:srgbClr val="3C58AD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“You shall know a word by the company it keeps” </a:t>
            </a:r>
            <a:b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- J. R. Firth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g2b938b91965_0_33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How it works</a:t>
            </a:r>
            <a:endParaRPr/>
          </a:p>
        </p:txBody>
      </p:sp>
      <p:sp>
        <p:nvSpPr>
          <p:cNvPr id="611" name="Google Shape;611;g2b938b91965_0_33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Ex: Word2Vec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92929"/>
              </a:buClr>
              <a:buSzPts val="2400"/>
              <a:buChar char="•"/>
            </a:pPr>
            <a:r>
              <a:rPr b="1" i="0" lang="en-US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CBOW (Continuous Bag of Words): mask 1 word, try to predict from context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612" name="Google Shape;612;g2b938b91965_0_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06800" y="2911150"/>
            <a:ext cx="2884135" cy="3781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2b938b91965_0_39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How it works</a:t>
            </a:r>
            <a:endParaRPr/>
          </a:p>
        </p:txBody>
      </p:sp>
      <p:sp>
        <p:nvSpPr>
          <p:cNvPr id="618" name="Google Shape;618;g2b938b91965_0_39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Ex: Word2Vec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92929"/>
              </a:buClr>
              <a:buSzPts val="2400"/>
              <a:buChar char="•"/>
            </a:pPr>
            <a:r>
              <a:rPr b="1" i="0" lang="en-US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Continuous Skip-Gram Model: predict words around central word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br>
              <a:rPr lang="en-US"/>
            </a:br>
            <a:endParaRPr/>
          </a:p>
        </p:txBody>
      </p:sp>
      <p:pic>
        <p:nvPicPr>
          <p:cNvPr id="619" name="Google Shape;619;g2b938b91965_0_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15422" y="2850957"/>
            <a:ext cx="6341965" cy="36605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aybe The Real Treasure Was the Friends We Made Along the Way" id="624" name="Google Shape;624;g2b938b91965_0_45"/>
          <p:cNvPicPr preferRelativeResize="0"/>
          <p:nvPr>
            <p:ph idx="1" type="body"/>
          </p:nvPr>
        </p:nvPicPr>
        <p:blipFill rotWithShape="1">
          <a:blip r:embed="rId3">
            <a:alphaModFix amt="10000"/>
          </a:blip>
          <a:srcRect b="0" l="0" r="0" t="0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solidFill>
            <a:schemeClr val="lt1">
              <a:alpha val="94900"/>
            </a:schemeClr>
          </a:solidFill>
          <a:ln>
            <a:noFill/>
          </a:ln>
        </p:spPr>
      </p:pic>
      <p:sp>
        <p:nvSpPr>
          <p:cNvPr id="625" name="Google Shape;625;g2b938b91965_0_45"/>
          <p:cNvSpPr txBox="1"/>
          <p:nvPr>
            <p:ph type="title"/>
          </p:nvPr>
        </p:nvSpPr>
        <p:spPr>
          <a:xfrm>
            <a:off x="-1" y="0"/>
            <a:ext cx="121920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libri"/>
              <a:buNone/>
            </a:pPr>
            <a:r>
              <a:rPr lang="en-US" sz="3500"/>
              <a:t>Maybe The Real Treasure Was the Friends We Made Along the Way</a:t>
            </a:r>
            <a:endParaRPr/>
          </a:p>
        </p:txBody>
      </p:sp>
      <p:sp>
        <p:nvSpPr>
          <p:cNvPr id="626" name="Google Shape;626;g2b938b91965_0_45"/>
          <p:cNvSpPr txBox="1"/>
          <p:nvPr/>
        </p:nvSpPr>
        <p:spPr>
          <a:xfrm>
            <a:off x="804513" y="1253331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Goal is not to predict words!</a:t>
            </a:r>
            <a:endParaRPr/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Task (“self-supervised learning”) is useful for other problems</a:t>
            </a:r>
            <a:endParaRPr/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Semantically similar words are close</a:t>
            </a:r>
            <a:endParaRPr/>
          </a:p>
        </p:txBody>
      </p:sp>
      <p:pic>
        <p:nvPicPr>
          <p:cNvPr id="627" name="Google Shape;627;g2b938b91965_0_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83775" y="2868481"/>
            <a:ext cx="7424448" cy="3620185"/>
          </a:xfrm>
          <a:prstGeom prst="rect">
            <a:avLst/>
          </a:prstGeom>
          <a:noFill/>
          <a:ln>
            <a:noFill/>
          </a:ln>
        </p:spPr>
      </p:pic>
      <p:sp>
        <p:nvSpPr>
          <p:cNvPr id="628" name="Google Shape;628;g2b938b91965_0_45"/>
          <p:cNvSpPr txBox="1"/>
          <p:nvPr/>
        </p:nvSpPr>
        <p:spPr>
          <a:xfrm>
            <a:off x="-1" y="6488667"/>
            <a:ext cx="4928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https://dl.acm.org/doi/10.1145/3340531.3412764</a:t>
            </a:r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g2b938b91965_0_144"/>
          <p:cNvSpPr txBox="1"/>
          <p:nvPr>
            <p:ph type="title"/>
          </p:nvPr>
        </p:nvSpPr>
        <p:spPr>
          <a:xfrm>
            <a:off x="609600" y="219075"/>
            <a:ext cx="10260000" cy="63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Nice properties of word embeddings</a:t>
            </a:r>
            <a:endParaRPr/>
          </a:p>
        </p:txBody>
      </p:sp>
      <p:pic>
        <p:nvPicPr>
          <p:cNvPr id="634" name="Google Shape;634;g2b938b91965_0_1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85640" y="1097280"/>
            <a:ext cx="5233321" cy="2573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5" name="Google Shape;635;g2b938b91965_0_1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95800" y="3782640"/>
            <a:ext cx="5924519" cy="23133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2b938b91965_0_150"/>
          <p:cNvSpPr txBox="1"/>
          <p:nvPr>
            <p:ph type="title"/>
          </p:nvPr>
        </p:nvSpPr>
        <p:spPr>
          <a:xfrm>
            <a:off x="1816720" y="20612"/>
            <a:ext cx="8276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Analogies</a:t>
            </a:r>
            <a:endParaRPr/>
          </a:p>
        </p:txBody>
      </p:sp>
      <p:pic>
        <p:nvPicPr>
          <p:cNvPr id="641" name="Google Shape;641;g2b938b91965_0_1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90800" y="1143000"/>
            <a:ext cx="6743579" cy="464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2b938b91965_0_155"/>
          <p:cNvSpPr txBox="1"/>
          <p:nvPr>
            <p:ph type="title"/>
          </p:nvPr>
        </p:nvSpPr>
        <p:spPr>
          <a:xfrm>
            <a:off x="609600" y="219075"/>
            <a:ext cx="10260000" cy="63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47" name="Google Shape;647;g2b938b91965_0_1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0" y="1018736"/>
            <a:ext cx="9144000" cy="48205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2b938b91965_0_53"/>
          <p:cNvSpPr txBox="1"/>
          <p:nvPr>
            <p:ph type="title"/>
          </p:nvPr>
        </p:nvSpPr>
        <p:spPr>
          <a:xfrm>
            <a:off x="609600" y="523875"/>
            <a:ext cx="10260000" cy="63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en-US"/>
              <a:t>Which concepts are closer in the embeddings space?</a:t>
            </a:r>
            <a:endParaRPr/>
          </a:p>
        </p:txBody>
      </p:sp>
      <p:sp>
        <p:nvSpPr>
          <p:cNvPr id="653" name="Google Shape;653;g2b938b91965_0_53"/>
          <p:cNvSpPr txBox="1"/>
          <p:nvPr>
            <p:ph idx="1" type="body"/>
          </p:nvPr>
        </p:nvSpPr>
        <p:spPr>
          <a:xfrm>
            <a:off x="609600" y="1658810"/>
            <a:ext cx="10980900" cy="49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b="1" lang="en-US"/>
              <a:t>Flowers</a:t>
            </a:r>
            <a:r>
              <a:rPr lang="en-US"/>
              <a:t>: aster, clover, hyacinth, marigold, poppy, azalea, crocus, iris, orchid, rose, bluebell, daffodil, lilac, pansy, tulip, buttercup, daisy, lily, peony, violet, carnation, gladiola, magnolia, petunia, zinnia. 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b="1" lang="en-US"/>
              <a:t>Insects</a:t>
            </a:r>
            <a:r>
              <a:rPr lang="en-US"/>
              <a:t>: ant, caterpillar, flea, locust, spider, bedbug, centipede, fly, maggot, tarantula, bee, cockroach, gnat, mosquito, termite, beetle, cricket, hornet, moth, wasp, blackfly, dragonfly, horsefly, roach, weevil. 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b="1" lang="en-US"/>
              <a:t>Pleasant</a:t>
            </a:r>
            <a:r>
              <a:rPr lang="en-US"/>
              <a:t>: caress, freedom, health, love, peace, cheer, friend, heaven, loyal, pleasure, diamond, gentle, honest, lucky, rainbow, diploma, gift, honor, miracle, sunrise, family, happy, laughter, paradise, vacation. 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b="1" lang="en-US"/>
              <a:t>Unpleasant</a:t>
            </a:r>
            <a:r>
              <a:rPr lang="en-US"/>
              <a:t>: abuse, crash, filth, murder, sickness, accident, death, grief, poison, stink, assault, disaster, hatred, pollute, tragedy, divorce, jail, poverty, ugly, cancer, kill, rotten, vomit, agony, prison. </a:t>
            </a:r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40"/>
          <p:cNvSpPr txBox="1"/>
          <p:nvPr>
            <p:ph type="title"/>
          </p:nvPr>
        </p:nvSpPr>
        <p:spPr>
          <a:xfrm>
            <a:off x="963084" y="4406903"/>
            <a:ext cx="103632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TRANSFORMERS AND LANGUAGE MODELS</a:t>
            </a:r>
            <a:endParaRPr/>
          </a:p>
        </p:txBody>
      </p:sp>
      <p:sp>
        <p:nvSpPr>
          <p:cNvPr id="659" name="Google Shape;659;p40"/>
          <p:cNvSpPr txBox="1"/>
          <p:nvPr>
            <p:ph idx="1" type="body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</a:pPr>
            <a:r>
              <a:t/>
            </a:r>
            <a:endParaRPr/>
          </a:p>
        </p:txBody>
      </p:sp>
      <p:sp>
        <p:nvSpPr>
          <p:cNvPr id="660" name="Google Shape;660;p40"/>
          <p:cNvSpPr txBox="1"/>
          <p:nvPr/>
        </p:nvSpPr>
        <p:spPr>
          <a:xfrm>
            <a:off x="8783515" y="5584312"/>
            <a:ext cx="231614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Slides from Hang Dong</a:t>
            </a:r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41"/>
          <p:cNvSpPr txBox="1"/>
          <p:nvPr>
            <p:ph type="title"/>
          </p:nvPr>
        </p:nvSpPr>
        <p:spPr>
          <a:xfrm>
            <a:off x="609600" y="219075"/>
            <a:ext cx="10260013" cy="63976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12050">
            <a:spAutoFit/>
          </a:bodyPr>
          <a:lstStyle/>
          <a:p>
            <a:pPr indent="0" lvl="0" marL="127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/>
              <a:t>ELMo: deep contextualised word representation</a:t>
            </a:r>
            <a:endParaRPr sz="4000"/>
          </a:p>
        </p:txBody>
      </p:sp>
      <p:sp>
        <p:nvSpPr>
          <p:cNvPr id="666" name="Google Shape;666;p41"/>
          <p:cNvSpPr txBox="1"/>
          <p:nvPr>
            <p:ph idx="1" type="body"/>
          </p:nvPr>
        </p:nvSpPr>
        <p:spPr>
          <a:xfrm>
            <a:off x="609600" y="1600200"/>
            <a:ext cx="5384800" cy="41499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1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sz="2400">
                <a:latin typeface="Tahoma"/>
                <a:ea typeface="Tahoma"/>
                <a:cs typeface="Tahoma"/>
                <a:sym typeface="Tahoma"/>
              </a:rPr>
              <a:t>“Instead of using a fixed embedding for each word, ELMo looks at the entire sentence before assigning each word in it an embedding.”</a:t>
            </a:r>
            <a:endParaRPr sz="2400">
              <a:latin typeface="Tahoma"/>
              <a:ea typeface="Tahoma"/>
              <a:cs typeface="Tahoma"/>
              <a:sym typeface="Tahoma"/>
            </a:endParaRPr>
          </a:p>
          <a:p>
            <a:pPr indent="-342900" lvl="0" marL="342900" rtl="0" algn="l"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2400">
                <a:latin typeface="Tahoma"/>
                <a:ea typeface="Tahoma"/>
                <a:cs typeface="Tahoma"/>
                <a:sym typeface="Tahoma"/>
              </a:rPr>
              <a:t>Many linguistic tasks can be improved with Elmo</a:t>
            </a:r>
            <a:endParaRPr/>
          </a:p>
          <a:p>
            <a:pPr indent="-285750" lvl="1" marL="742950" rtl="0" algn="l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2000">
                <a:latin typeface="Tahoma"/>
                <a:ea typeface="Tahoma"/>
                <a:cs typeface="Tahoma"/>
                <a:sym typeface="Tahoma"/>
              </a:rPr>
              <a:t>Q&amp;A</a:t>
            </a:r>
            <a:endParaRPr/>
          </a:p>
          <a:p>
            <a:pPr indent="-285750" lvl="1" marL="742950" rtl="0" algn="l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2000">
                <a:latin typeface="Tahoma"/>
                <a:ea typeface="Tahoma"/>
                <a:cs typeface="Tahoma"/>
                <a:sym typeface="Tahoma"/>
              </a:rPr>
              <a:t>Textual entailment</a:t>
            </a:r>
            <a:endParaRPr/>
          </a:p>
          <a:p>
            <a:pPr indent="-285750" lvl="1" marL="742950" rtl="0" algn="l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2000">
                <a:latin typeface="Tahoma"/>
                <a:ea typeface="Tahoma"/>
                <a:cs typeface="Tahoma"/>
                <a:sym typeface="Tahoma"/>
              </a:rPr>
              <a:t>Semantic role labeling</a:t>
            </a:r>
            <a:endParaRPr/>
          </a:p>
          <a:p>
            <a:pPr indent="-285750" lvl="1" marL="742950" rtl="0" algn="l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2000">
                <a:latin typeface="Tahoma"/>
                <a:ea typeface="Tahoma"/>
                <a:cs typeface="Tahoma"/>
                <a:sym typeface="Tahoma"/>
              </a:rPr>
              <a:t>Co-reference resolution </a:t>
            </a:r>
            <a:endParaRPr/>
          </a:p>
          <a:p>
            <a:pPr indent="-285750" lvl="1" marL="742950" rtl="0" algn="l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2000">
                <a:latin typeface="Tahoma"/>
                <a:ea typeface="Tahoma"/>
                <a:cs typeface="Tahoma"/>
                <a:sym typeface="Tahoma"/>
              </a:rPr>
              <a:t>Named entity recognition</a:t>
            </a:r>
            <a:endParaRPr/>
          </a:p>
          <a:p>
            <a:pPr indent="-285750" lvl="1" marL="742950" rtl="0" algn="l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2000">
                <a:latin typeface="Tahoma"/>
                <a:ea typeface="Tahoma"/>
                <a:cs typeface="Tahoma"/>
                <a:sym typeface="Tahoma"/>
              </a:rPr>
              <a:t>Sentiment analysis</a:t>
            </a:r>
            <a:endParaRPr/>
          </a:p>
        </p:txBody>
      </p:sp>
      <p:sp>
        <p:nvSpPr>
          <p:cNvPr id="667" name="Google Shape;667;p41"/>
          <p:cNvSpPr txBox="1"/>
          <p:nvPr/>
        </p:nvSpPr>
        <p:spPr>
          <a:xfrm>
            <a:off x="835818" y="732265"/>
            <a:ext cx="9807575" cy="4565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625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(Peters </a:t>
            </a:r>
            <a:r>
              <a:rPr i="1" lang="en-US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et al.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2018)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68" name="Google Shape;668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98931" y="2324564"/>
            <a:ext cx="5366362" cy="3634283"/>
          </a:xfrm>
          <a:prstGeom prst="rect">
            <a:avLst/>
          </a:prstGeom>
          <a:noFill/>
          <a:ln>
            <a:noFill/>
          </a:ln>
        </p:spPr>
      </p:pic>
      <p:sp>
        <p:nvSpPr>
          <p:cNvPr id="669" name="Google Shape;669;p41"/>
          <p:cNvSpPr txBox="1"/>
          <p:nvPr/>
        </p:nvSpPr>
        <p:spPr>
          <a:xfrm>
            <a:off x="0" y="5958847"/>
            <a:ext cx="5841365" cy="2393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Acknowledgement to Figure from </a:t>
            </a:r>
            <a:r>
              <a:rPr lang="en-US" sz="1400" u="sng">
                <a:solidFill>
                  <a:srgbClr val="0462C1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http://jalammar.github.io/illustrated-bert/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b938b91965_2_11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Understanding text: low level features</a:t>
            </a:r>
            <a:endParaRPr/>
          </a:p>
        </p:txBody>
      </p:sp>
      <p:sp>
        <p:nvSpPr>
          <p:cNvPr id="196" name="Google Shape;196;g2b938b91965_2_110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1" marL="685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Sentiment/emotion extraction</a:t>
            </a:r>
            <a:endParaRPr/>
          </a:p>
          <a:p>
            <a:pPr indent="-762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  <a:p>
            <a:pPr indent="-762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Named entity recognition</a:t>
            </a:r>
            <a:endParaRPr/>
          </a:p>
          <a:p>
            <a:pPr indent="-762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  <a:p>
            <a:pPr indent="-762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Hate speech detection</a:t>
            </a:r>
            <a:endParaRPr/>
          </a:p>
          <a:p>
            <a:pPr indent="-762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…</a:t>
            </a:r>
            <a:endParaRPr/>
          </a:p>
        </p:txBody>
      </p:sp>
      <p:sp>
        <p:nvSpPr>
          <p:cNvPr id="197" name="Google Shape;197;g2b938b91965_2_110"/>
          <p:cNvSpPr txBox="1"/>
          <p:nvPr/>
        </p:nvSpPr>
        <p:spPr>
          <a:xfrm>
            <a:off x="5972504" y="1433739"/>
            <a:ext cx="6219496" cy="1477328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“Parse language, Speech segmentation,  Extract text features, text to speech: “</a:t>
            </a:r>
            <a:br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{'neg': 0.0, 'neu': 1.0, 'pos': 0.0, 'compound': 0.0}</a:t>
            </a:r>
            <a:endParaRPr/>
          </a:p>
        </p:txBody>
      </p:sp>
      <p:sp>
        <p:nvSpPr>
          <p:cNvPr id="198" name="Google Shape;198;g2b938b91965_2_110"/>
          <p:cNvSpPr txBox="1"/>
          <p:nvPr/>
        </p:nvSpPr>
        <p:spPr>
          <a:xfrm>
            <a:off x="5972504" y="3150488"/>
            <a:ext cx="6219496" cy="92333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“I threw the ball to Keith in June 1”</a:t>
            </a:r>
            <a:br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Keith: Person</a:t>
            </a:r>
            <a:br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June 1: Time</a:t>
            </a:r>
            <a:endParaRPr/>
          </a:p>
        </p:txBody>
      </p:sp>
      <p:sp>
        <p:nvSpPr>
          <p:cNvPr id="199" name="Google Shape;199;g2b938b91965_2_110"/>
          <p:cNvSpPr txBox="1"/>
          <p:nvPr/>
        </p:nvSpPr>
        <p:spPr>
          <a:xfrm>
            <a:off x="5972504" y="4313239"/>
            <a:ext cx="6219496" cy="646331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“I threw the ball to Keith in June 1”</a:t>
            </a:r>
            <a:br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Hate speech confidence: 0.0</a:t>
            </a:r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42"/>
          <p:cNvSpPr txBox="1"/>
          <p:nvPr>
            <p:ph type="title"/>
          </p:nvPr>
        </p:nvSpPr>
        <p:spPr>
          <a:xfrm>
            <a:off x="158262" y="-81885"/>
            <a:ext cx="11104684" cy="124168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681025">
            <a:spAutoFit/>
          </a:bodyPr>
          <a:lstStyle/>
          <a:p>
            <a:pPr indent="0" lvl="0" marL="885189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/>
              <a:t>What is BERT? </a:t>
            </a:r>
            <a:r>
              <a:rPr lang="en-US" sz="2400"/>
              <a:t>(Bidirectional Encoder Representations from Transformers)</a:t>
            </a:r>
            <a:endParaRPr sz="3600"/>
          </a:p>
        </p:txBody>
      </p:sp>
      <p:pic>
        <p:nvPicPr>
          <p:cNvPr id="675" name="Google Shape;675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5070" y="1447861"/>
            <a:ext cx="11820774" cy="4281440"/>
          </a:xfrm>
          <a:prstGeom prst="rect">
            <a:avLst/>
          </a:prstGeom>
          <a:noFill/>
          <a:ln>
            <a:noFill/>
          </a:ln>
        </p:spPr>
      </p:pic>
      <p:sp>
        <p:nvSpPr>
          <p:cNvPr id="676" name="Google Shape;676;p42"/>
          <p:cNvSpPr txBox="1"/>
          <p:nvPr/>
        </p:nvSpPr>
        <p:spPr>
          <a:xfrm>
            <a:off x="265070" y="5859884"/>
            <a:ext cx="4254176" cy="3045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Figure from (Devlin </a:t>
            </a:r>
            <a:r>
              <a:rPr b="1" i="1" lang="en-US" sz="1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et al.</a:t>
            </a: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2018)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43"/>
          <p:cNvSpPr txBox="1"/>
          <p:nvPr>
            <p:ph type="title"/>
          </p:nvPr>
        </p:nvSpPr>
        <p:spPr>
          <a:xfrm>
            <a:off x="916939" y="608152"/>
            <a:ext cx="4892675" cy="69723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13325">
            <a:spAutoFit/>
          </a:bodyPr>
          <a:lstStyle/>
          <a:p>
            <a:pPr indent="0" lvl="0" marL="127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Input Representation</a:t>
            </a:r>
            <a:endParaRPr/>
          </a:p>
        </p:txBody>
      </p:sp>
      <p:sp>
        <p:nvSpPr>
          <p:cNvPr id="682" name="Google Shape;682;p43"/>
          <p:cNvSpPr txBox="1"/>
          <p:nvPr/>
        </p:nvSpPr>
        <p:spPr>
          <a:xfrm>
            <a:off x="78739" y="4564593"/>
            <a:ext cx="12248076" cy="16966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7950">
            <a:spAutoFit/>
          </a:bodyPr>
          <a:lstStyle/>
          <a:p>
            <a:pPr indent="-229235" lvl="0" marL="111950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Token Embeddings </a:t>
            </a:r>
            <a:endParaRPr sz="14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29235" lvl="0" marL="1119505" marR="0" rtl="0" algn="l">
              <a:lnSpc>
                <a:spcPct val="100000"/>
              </a:lnSpc>
              <a:spcBef>
                <a:spcPts val="85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Segment Embeddings: randomly initialized and learned; single sentence input only adds E</a:t>
            </a:r>
            <a:r>
              <a:rPr lang="en-US"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</a:t>
            </a:r>
            <a:endParaRPr sz="12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29235" lvl="0" marL="1119505" marR="0" rtl="0" algn="l">
              <a:lnSpc>
                <a:spcPct val="100000"/>
              </a:lnSpc>
              <a:spcBef>
                <a:spcPts val="77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Position embeddings: randomly initialized and learned</a:t>
            </a:r>
            <a:endParaRPr sz="20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119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Figure from (Devlin </a:t>
            </a:r>
            <a:r>
              <a:rPr b="1" i="1" lang="en-US" sz="19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et al.</a:t>
            </a:r>
            <a:r>
              <a:rPr b="1" lang="en-US" sz="18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, 2018)</a:t>
            </a:r>
            <a:endParaRPr sz="18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grpSp>
        <p:nvGrpSpPr>
          <p:cNvPr id="683" name="Google Shape;683;p43"/>
          <p:cNvGrpSpPr/>
          <p:nvPr/>
        </p:nvGrpSpPr>
        <p:grpSpPr>
          <a:xfrm>
            <a:off x="717530" y="1111349"/>
            <a:ext cx="10375061" cy="3507408"/>
            <a:chOff x="717530" y="1577339"/>
            <a:chExt cx="10375061" cy="3507408"/>
          </a:xfrm>
        </p:grpSpPr>
        <p:pic>
          <p:nvPicPr>
            <p:cNvPr id="684" name="Google Shape;684;p4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717530" y="2075231"/>
              <a:ext cx="10375061" cy="300951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85" name="Google Shape;685;p43"/>
            <p:cNvSpPr/>
            <p:nvPr/>
          </p:nvSpPr>
          <p:spPr>
            <a:xfrm>
              <a:off x="2219705" y="1863089"/>
              <a:ext cx="955675" cy="845819"/>
            </a:xfrm>
            <a:custGeom>
              <a:rect b="b" l="l" r="r" t="t"/>
              <a:pathLst>
                <a:path extrusionOk="0" h="845819" w="955675">
                  <a:moveTo>
                    <a:pt x="0" y="422910"/>
                  </a:moveTo>
                  <a:lnTo>
                    <a:pt x="2803" y="376831"/>
                  </a:lnTo>
                  <a:lnTo>
                    <a:pt x="11017" y="332190"/>
                  </a:lnTo>
                  <a:lnTo>
                    <a:pt x="24353" y="289243"/>
                  </a:lnTo>
                  <a:lnTo>
                    <a:pt x="42518" y="248248"/>
                  </a:lnTo>
                  <a:lnTo>
                    <a:pt x="65221" y="209465"/>
                  </a:lnTo>
                  <a:lnTo>
                    <a:pt x="92171" y="173150"/>
                  </a:lnTo>
                  <a:lnTo>
                    <a:pt x="123077" y="139563"/>
                  </a:lnTo>
                  <a:lnTo>
                    <a:pt x="157647" y="108960"/>
                  </a:lnTo>
                  <a:lnTo>
                    <a:pt x="195590" y="81601"/>
                  </a:lnTo>
                  <a:lnTo>
                    <a:pt x="236615" y="57742"/>
                  </a:lnTo>
                  <a:lnTo>
                    <a:pt x="280430" y="37643"/>
                  </a:lnTo>
                  <a:lnTo>
                    <a:pt x="326745" y="21561"/>
                  </a:lnTo>
                  <a:lnTo>
                    <a:pt x="375268" y="9754"/>
                  </a:lnTo>
                  <a:lnTo>
                    <a:pt x="425708" y="2481"/>
                  </a:lnTo>
                  <a:lnTo>
                    <a:pt x="477774" y="0"/>
                  </a:lnTo>
                  <a:lnTo>
                    <a:pt x="529839" y="2481"/>
                  </a:lnTo>
                  <a:lnTo>
                    <a:pt x="580279" y="9754"/>
                  </a:lnTo>
                  <a:lnTo>
                    <a:pt x="628802" y="21561"/>
                  </a:lnTo>
                  <a:lnTo>
                    <a:pt x="675117" y="37643"/>
                  </a:lnTo>
                  <a:lnTo>
                    <a:pt x="718932" y="57742"/>
                  </a:lnTo>
                  <a:lnTo>
                    <a:pt x="759957" y="81601"/>
                  </a:lnTo>
                  <a:lnTo>
                    <a:pt x="797900" y="108960"/>
                  </a:lnTo>
                  <a:lnTo>
                    <a:pt x="832470" y="139563"/>
                  </a:lnTo>
                  <a:lnTo>
                    <a:pt x="863376" y="173150"/>
                  </a:lnTo>
                  <a:lnTo>
                    <a:pt x="890326" y="209465"/>
                  </a:lnTo>
                  <a:lnTo>
                    <a:pt x="913029" y="248248"/>
                  </a:lnTo>
                  <a:lnTo>
                    <a:pt x="931194" y="289243"/>
                  </a:lnTo>
                  <a:lnTo>
                    <a:pt x="944530" y="332190"/>
                  </a:lnTo>
                  <a:lnTo>
                    <a:pt x="952744" y="376831"/>
                  </a:lnTo>
                  <a:lnTo>
                    <a:pt x="955548" y="422910"/>
                  </a:lnTo>
                  <a:lnTo>
                    <a:pt x="952744" y="468988"/>
                  </a:lnTo>
                  <a:lnTo>
                    <a:pt x="944530" y="513629"/>
                  </a:lnTo>
                  <a:lnTo>
                    <a:pt x="931194" y="556576"/>
                  </a:lnTo>
                  <a:lnTo>
                    <a:pt x="913029" y="597571"/>
                  </a:lnTo>
                  <a:lnTo>
                    <a:pt x="890326" y="636354"/>
                  </a:lnTo>
                  <a:lnTo>
                    <a:pt x="863376" y="672669"/>
                  </a:lnTo>
                  <a:lnTo>
                    <a:pt x="832470" y="706256"/>
                  </a:lnTo>
                  <a:lnTo>
                    <a:pt x="797900" y="736859"/>
                  </a:lnTo>
                  <a:lnTo>
                    <a:pt x="759957" y="764218"/>
                  </a:lnTo>
                  <a:lnTo>
                    <a:pt x="718932" y="788077"/>
                  </a:lnTo>
                  <a:lnTo>
                    <a:pt x="675117" y="808176"/>
                  </a:lnTo>
                  <a:lnTo>
                    <a:pt x="628802" y="824258"/>
                  </a:lnTo>
                  <a:lnTo>
                    <a:pt x="580279" y="836065"/>
                  </a:lnTo>
                  <a:lnTo>
                    <a:pt x="529839" y="843338"/>
                  </a:lnTo>
                  <a:lnTo>
                    <a:pt x="477774" y="845820"/>
                  </a:lnTo>
                  <a:lnTo>
                    <a:pt x="425708" y="843338"/>
                  </a:lnTo>
                  <a:lnTo>
                    <a:pt x="375268" y="836065"/>
                  </a:lnTo>
                  <a:lnTo>
                    <a:pt x="326745" y="824258"/>
                  </a:lnTo>
                  <a:lnTo>
                    <a:pt x="280430" y="808176"/>
                  </a:lnTo>
                  <a:lnTo>
                    <a:pt x="236615" y="788077"/>
                  </a:lnTo>
                  <a:lnTo>
                    <a:pt x="195590" y="764218"/>
                  </a:lnTo>
                  <a:lnTo>
                    <a:pt x="157647" y="736859"/>
                  </a:lnTo>
                  <a:lnTo>
                    <a:pt x="123077" y="706256"/>
                  </a:lnTo>
                  <a:lnTo>
                    <a:pt x="92171" y="672669"/>
                  </a:lnTo>
                  <a:lnTo>
                    <a:pt x="65221" y="636354"/>
                  </a:lnTo>
                  <a:lnTo>
                    <a:pt x="42518" y="597571"/>
                  </a:lnTo>
                  <a:lnTo>
                    <a:pt x="24353" y="556576"/>
                  </a:lnTo>
                  <a:lnTo>
                    <a:pt x="11017" y="513629"/>
                  </a:lnTo>
                  <a:lnTo>
                    <a:pt x="2803" y="468988"/>
                  </a:lnTo>
                  <a:lnTo>
                    <a:pt x="0" y="422910"/>
                  </a:lnTo>
                  <a:close/>
                </a:path>
              </a:pathLst>
            </a:custGeom>
            <a:noFill/>
            <a:ln cap="flat" cmpd="sng" w="381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6" name="Google Shape;686;p43"/>
            <p:cNvSpPr/>
            <p:nvPr/>
          </p:nvSpPr>
          <p:spPr>
            <a:xfrm>
              <a:off x="3033395" y="1577339"/>
              <a:ext cx="2786380" cy="415290"/>
            </a:xfrm>
            <a:custGeom>
              <a:rect b="b" l="l" r="r" t="t"/>
              <a:pathLst>
                <a:path extrusionOk="0" h="415289" w="2786379">
                  <a:moveTo>
                    <a:pt x="2709940" y="31438"/>
                  </a:moveTo>
                  <a:lnTo>
                    <a:pt x="0" y="402717"/>
                  </a:lnTo>
                  <a:lnTo>
                    <a:pt x="1778" y="415289"/>
                  </a:lnTo>
                  <a:lnTo>
                    <a:pt x="2711674" y="44017"/>
                  </a:lnTo>
                  <a:lnTo>
                    <a:pt x="2709940" y="31438"/>
                  </a:lnTo>
                  <a:close/>
                </a:path>
                <a:path extrusionOk="0" h="415289" w="2786379">
                  <a:moveTo>
                    <a:pt x="2782917" y="29718"/>
                  </a:moveTo>
                  <a:lnTo>
                    <a:pt x="2722499" y="29718"/>
                  </a:lnTo>
                  <a:lnTo>
                    <a:pt x="2724277" y="42290"/>
                  </a:lnTo>
                  <a:lnTo>
                    <a:pt x="2711674" y="44017"/>
                  </a:lnTo>
                  <a:lnTo>
                    <a:pt x="2716022" y="75564"/>
                  </a:lnTo>
                  <a:lnTo>
                    <a:pt x="2782917" y="29718"/>
                  </a:lnTo>
                  <a:close/>
                </a:path>
                <a:path extrusionOk="0" h="415289" w="2786379">
                  <a:moveTo>
                    <a:pt x="2722499" y="29718"/>
                  </a:moveTo>
                  <a:lnTo>
                    <a:pt x="2709940" y="31438"/>
                  </a:lnTo>
                  <a:lnTo>
                    <a:pt x="2711674" y="44017"/>
                  </a:lnTo>
                  <a:lnTo>
                    <a:pt x="2724277" y="42290"/>
                  </a:lnTo>
                  <a:lnTo>
                    <a:pt x="2722499" y="29718"/>
                  </a:lnTo>
                  <a:close/>
                </a:path>
                <a:path extrusionOk="0" h="415289" w="2786379">
                  <a:moveTo>
                    <a:pt x="2705608" y="0"/>
                  </a:moveTo>
                  <a:lnTo>
                    <a:pt x="2709940" y="31438"/>
                  </a:lnTo>
                  <a:lnTo>
                    <a:pt x="2722499" y="29718"/>
                  </a:lnTo>
                  <a:lnTo>
                    <a:pt x="2782917" y="29718"/>
                  </a:lnTo>
                  <a:lnTo>
                    <a:pt x="2786253" y="27432"/>
                  </a:lnTo>
                  <a:lnTo>
                    <a:pt x="2705608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87" name="Google Shape;687;p43"/>
          <p:cNvSpPr txBox="1"/>
          <p:nvPr/>
        </p:nvSpPr>
        <p:spPr>
          <a:xfrm>
            <a:off x="5820155" y="815693"/>
            <a:ext cx="4762500" cy="64643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30475">
            <a:spAutoFit/>
          </a:bodyPr>
          <a:lstStyle/>
          <a:p>
            <a:pPr indent="0" lvl="0" marL="9144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Hidden state corresponding to [CLS] will be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9144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used as the sentence representation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44"/>
          <p:cNvSpPr txBox="1"/>
          <p:nvPr>
            <p:ph type="title"/>
          </p:nvPr>
        </p:nvSpPr>
        <p:spPr>
          <a:xfrm>
            <a:off x="609600" y="219075"/>
            <a:ext cx="10260013" cy="63976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12050">
            <a:spAutoFit/>
          </a:bodyPr>
          <a:lstStyle/>
          <a:p>
            <a:pPr indent="0" lvl="0" marL="127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/>
              <a:t>Training tasks (1) - Masked Language Model</a:t>
            </a:r>
            <a:endParaRPr sz="4000"/>
          </a:p>
        </p:txBody>
      </p:sp>
      <p:sp>
        <p:nvSpPr>
          <p:cNvPr id="694" name="Google Shape;694;p44"/>
          <p:cNvSpPr txBox="1"/>
          <p:nvPr>
            <p:ph idx="2" type="body"/>
          </p:nvPr>
        </p:nvSpPr>
        <p:spPr>
          <a:xfrm>
            <a:off x="6197600" y="1243587"/>
            <a:ext cx="5384800" cy="48825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grpSp>
        <p:nvGrpSpPr>
          <p:cNvPr id="695" name="Google Shape;695;p44"/>
          <p:cNvGrpSpPr/>
          <p:nvPr/>
        </p:nvGrpSpPr>
        <p:grpSpPr>
          <a:xfrm>
            <a:off x="4681538" y="1147349"/>
            <a:ext cx="7511354" cy="5604562"/>
            <a:chOff x="3671316" y="859535"/>
            <a:chExt cx="8521065" cy="5892165"/>
          </a:xfrm>
        </p:grpSpPr>
        <p:pic>
          <p:nvPicPr>
            <p:cNvPr id="696" name="Google Shape;696;p4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836281" y="940504"/>
              <a:ext cx="8317529" cy="575276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97" name="Google Shape;697;p44"/>
            <p:cNvSpPr/>
            <p:nvPr/>
          </p:nvSpPr>
          <p:spPr>
            <a:xfrm>
              <a:off x="3671316" y="859535"/>
              <a:ext cx="8521065" cy="5892165"/>
            </a:xfrm>
            <a:custGeom>
              <a:rect b="b" l="l" r="r" t="t"/>
              <a:pathLst>
                <a:path extrusionOk="0" h="5892165" w="8521065">
                  <a:moveTo>
                    <a:pt x="8520684" y="0"/>
                  </a:moveTo>
                  <a:lnTo>
                    <a:pt x="0" y="0"/>
                  </a:lnTo>
                  <a:lnTo>
                    <a:pt x="0" y="5891784"/>
                  </a:lnTo>
                </a:path>
              </a:pathLst>
            </a:custGeom>
            <a:noFill/>
            <a:ln cap="flat" cmpd="sng" w="9525">
              <a:solidFill>
                <a:srgbClr val="BEBEB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98" name="Google Shape;698;p44"/>
          <p:cNvSpPr txBox="1"/>
          <p:nvPr>
            <p:ph idx="1" type="body"/>
          </p:nvPr>
        </p:nvSpPr>
        <p:spPr>
          <a:xfrm>
            <a:off x="609599" y="1243587"/>
            <a:ext cx="4217357" cy="48825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Masked Language Model: Cloze Task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Masking(input_seq): For every input_seq :</a:t>
            </a:r>
            <a:endParaRPr/>
          </a:p>
          <a:p>
            <a:pPr indent="-285750" lvl="1" marL="74295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</a:pPr>
            <a:r>
              <a:rPr lang="en-US" sz="1600"/>
              <a:t>Randomly select 15% of tokens (not more than 20 per seq)</a:t>
            </a:r>
            <a:endParaRPr/>
          </a:p>
          <a:p>
            <a:pPr indent="-285750" lvl="1" marL="74295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</a:pPr>
            <a:r>
              <a:rPr lang="en-US" sz="1600"/>
              <a:t>For 80% of the time:</a:t>
            </a:r>
            <a:endParaRPr/>
          </a:p>
          <a:p>
            <a:pPr indent="-228600" lvl="2" marL="11430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US" sz="1600"/>
              <a:t>Replace the word with the [MASK] token.</a:t>
            </a:r>
            <a:endParaRPr/>
          </a:p>
          <a:p>
            <a:pPr indent="-285750" lvl="1" marL="74295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</a:pPr>
            <a:r>
              <a:rPr lang="en-US" sz="1600"/>
              <a:t>For 10% of the time:</a:t>
            </a:r>
            <a:endParaRPr/>
          </a:p>
          <a:p>
            <a:pPr indent="-228600" lvl="2" marL="11430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US" sz="1600"/>
              <a:t>Replace the word with a random word.</a:t>
            </a:r>
            <a:endParaRPr/>
          </a:p>
          <a:p>
            <a:pPr indent="-285750" lvl="1" marL="74295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</a:pPr>
            <a:r>
              <a:rPr lang="en-US" sz="1600"/>
              <a:t>For 10% of the time</a:t>
            </a:r>
            <a:endParaRPr/>
          </a:p>
          <a:p>
            <a:pPr indent="-228600" lvl="2" marL="11430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US" sz="1600"/>
              <a:t>Keep the word unchanged.</a:t>
            </a:r>
            <a:endParaRPr sz="2000"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sz="2000"/>
              <a:t>Acknowledgement to the Figure from </a:t>
            </a:r>
            <a:r>
              <a:rPr lang="en-US" sz="1600"/>
              <a:t>http://jalammar.github.io/illustrated-bert/	</a:t>
            </a:r>
            <a:endParaRPr/>
          </a:p>
          <a:p>
            <a:pPr indent="-215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p45"/>
          <p:cNvSpPr txBox="1"/>
          <p:nvPr>
            <p:ph type="title"/>
          </p:nvPr>
        </p:nvSpPr>
        <p:spPr>
          <a:xfrm>
            <a:off x="609600" y="219075"/>
            <a:ext cx="10260013" cy="63976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12050">
            <a:spAutoFit/>
          </a:bodyPr>
          <a:lstStyle/>
          <a:p>
            <a:pPr indent="0" lvl="0" marL="127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/>
              <a:t>Training tasks (2) – Next Sentence Prediction</a:t>
            </a:r>
            <a:endParaRPr sz="4000"/>
          </a:p>
        </p:txBody>
      </p:sp>
      <p:sp>
        <p:nvSpPr>
          <p:cNvPr id="704" name="Google Shape;704;p45"/>
          <p:cNvSpPr txBox="1"/>
          <p:nvPr>
            <p:ph idx="1" type="body"/>
          </p:nvPr>
        </p:nvSpPr>
        <p:spPr>
          <a:xfrm>
            <a:off x="430598" y="1086800"/>
            <a:ext cx="4009517" cy="48825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sz="2000"/>
              <a:t>Next sentence prediction = Binary classification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sz="2000"/>
              <a:t>For every input document as a sentence-token 2D list: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Randomly select a split over sentences:</a:t>
            </a:r>
            <a:endParaRPr/>
          </a:p>
          <a:p>
            <a:pPr indent="-285750" lvl="1" marL="74295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/>
              <a:t>Store the segment A</a:t>
            </a:r>
            <a:endParaRPr/>
          </a:p>
          <a:p>
            <a:pPr indent="-285750" lvl="1" marL="74295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/>
              <a:t>For 50% of the time:</a:t>
            </a:r>
            <a:endParaRPr/>
          </a:p>
          <a:p>
            <a:pPr indent="-228600" lvl="2" marL="11430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US" sz="1600"/>
              <a:t>Sample random sentence split from another document as segment B.</a:t>
            </a:r>
            <a:endParaRPr/>
          </a:p>
          <a:p>
            <a:pPr indent="-285750" lvl="1" marL="74295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/>
              <a:t>For 50% of the time:</a:t>
            </a:r>
            <a:endParaRPr/>
          </a:p>
          <a:p>
            <a:pPr indent="-228600" lvl="2" marL="11430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US" sz="1600"/>
              <a:t>Use the actual sentences as segment B.</a:t>
            </a:r>
            <a:endParaRPr/>
          </a:p>
          <a:p>
            <a:pPr indent="-1905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</p:txBody>
      </p:sp>
      <p:sp>
        <p:nvSpPr>
          <p:cNvPr id="705" name="Google Shape;705;p45"/>
          <p:cNvSpPr txBox="1"/>
          <p:nvPr>
            <p:ph idx="2" type="body"/>
          </p:nvPr>
        </p:nvSpPr>
        <p:spPr>
          <a:xfrm>
            <a:off x="6197600" y="1243587"/>
            <a:ext cx="5384800" cy="48825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grpSp>
        <p:nvGrpSpPr>
          <p:cNvPr id="706" name="Google Shape;706;p45"/>
          <p:cNvGrpSpPr/>
          <p:nvPr/>
        </p:nvGrpSpPr>
        <p:grpSpPr>
          <a:xfrm>
            <a:off x="4407554" y="841327"/>
            <a:ext cx="13259457" cy="5555421"/>
            <a:chOff x="-2308720" y="829055"/>
            <a:chExt cx="14139531" cy="5795900"/>
          </a:xfrm>
        </p:grpSpPr>
        <p:pic>
          <p:nvPicPr>
            <p:cNvPr id="707" name="Google Shape;707;p4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-2308720" y="1074300"/>
              <a:ext cx="7984374" cy="549000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08" name="Google Shape;708;p45"/>
            <p:cNvSpPr/>
            <p:nvPr/>
          </p:nvSpPr>
          <p:spPr>
            <a:xfrm>
              <a:off x="3738371" y="829055"/>
              <a:ext cx="8092440" cy="5584190"/>
            </a:xfrm>
            <a:custGeom>
              <a:rect b="b" l="l" r="r" t="t"/>
              <a:pathLst>
                <a:path extrusionOk="0" h="5584190" w="8092440">
                  <a:moveTo>
                    <a:pt x="0" y="5583936"/>
                  </a:moveTo>
                  <a:lnTo>
                    <a:pt x="8092440" y="5583936"/>
                  </a:lnTo>
                  <a:lnTo>
                    <a:pt x="8092440" y="0"/>
                  </a:lnTo>
                  <a:lnTo>
                    <a:pt x="0" y="0"/>
                  </a:lnTo>
                  <a:lnTo>
                    <a:pt x="0" y="5583936"/>
                  </a:lnTo>
                  <a:close/>
                </a:path>
              </a:pathLst>
            </a:custGeom>
            <a:noFill/>
            <a:ln cap="flat" cmpd="sng" w="9525">
              <a:solidFill>
                <a:srgbClr val="BEBEB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9" name="Google Shape;709;p45"/>
            <p:cNvSpPr/>
            <p:nvPr/>
          </p:nvSpPr>
          <p:spPr>
            <a:xfrm>
              <a:off x="6850379" y="6256020"/>
              <a:ext cx="1254760" cy="368935"/>
            </a:xfrm>
            <a:custGeom>
              <a:rect b="b" l="l" r="r" t="t"/>
              <a:pathLst>
                <a:path extrusionOk="0" h="368934" w="1254759">
                  <a:moveTo>
                    <a:pt x="1254252" y="0"/>
                  </a:moveTo>
                  <a:lnTo>
                    <a:pt x="0" y="0"/>
                  </a:lnTo>
                  <a:lnTo>
                    <a:pt x="0" y="368807"/>
                  </a:lnTo>
                  <a:lnTo>
                    <a:pt x="1254252" y="368807"/>
                  </a:lnTo>
                  <a:lnTo>
                    <a:pt x="125425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10" name="Google Shape;710;p45"/>
          <p:cNvSpPr txBox="1"/>
          <p:nvPr/>
        </p:nvSpPr>
        <p:spPr>
          <a:xfrm>
            <a:off x="6929755" y="6275019"/>
            <a:ext cx="1085215" cy="299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segment A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1" name="Google Shape;711;p45"/>
          <p:cNvSpPr/>
          <p:nvPr/>
        </p:nvSpPr>
        <p:spPr>
          <a:xfrm>
            <a:off x="8916923" y="6256020"/>
            <a:ext cx="1254760" cy="368935"/>
          </a:xfrm>
          <a:custGeom>
            <a:rect b="b" l="l" r="r" t="t"/>
            <a:pathLst>
              <a:path extrusionOk="0" h="368934" w="1254759">
                <a:moveTo>
                  <a:pt x="1254252" y="0"/>
                </a:moveTo>
                <a:lnTo>
                  <a:pt x="0" y="0"/>
                </a:lnTo>
                <a:lnTo>
                  <a:pt x="0" y="368807"/>
                </a:lnTo>
                <a:lnTo>
                  <a:pt x="1254252" y="368807"/>
                </a:lnTo>
                <a:lnTo>
                  <a:pt x="125425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2" name="Google Shape;712;p45"/>
          <p:cNvSpPr txBox="1"/>
          <p:nvPr/>
        </p:nvSpPr>
        <p:spPr>
          <a:xfrm>
            <a:off x="8997188" y="6275019"/>
            <a:ext cx="1064895" cy="299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segment B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3" name="Google Shape;713;p45"/>
          <p:cNvSpPr txBox="1"/>
          <p:nvPr/>
        </p:nvSpPr>
        <p:spPr>
          <a:xfrm>
            <a:off x="10318242" y="5529834"/>
            <a:ext cx="1385570" cy="368935"/>
          </a:xfrm>
          <a:prstGeom prst="rect">
            <a:avLst/>
          </a:prstGeom>
          <a:noFill/>
          <a:ln cap="flat" cmpd="sng" w="19800">
            <a:solidFill>
              <a:srgbClr val="92D05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30475">
            <a:spAutoFit/>
          </a:bodyPr>
          <a:lstStyle/>
          <a:p>
            <a:pPr indent="0" lvl="0" marL="9144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6FAC46"/>
                </a:solidFill>
                <a:latin typeface="Arial"/>
                <a:ea typeface="Arial"/>
                <a:cs typeface="Arial"/>
                <a:sym typeface="Arial"/>
              </a:rPr>
              <a:t>flight ##less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46"/>
          <p:cNvSpPr txBox="1"/>
          <p:nvPr>
            <p:ph type="title"/>
          </p:nvPr>
        </p:nvSpPr>
        <p:spPr>
          <a:xfrm>
            <a:off x="609600" y="219075"/>
            <a:ext cx="10260013" cy="63976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606975">
            <a:spAutoFit/>
          </a:bodyPr>
          <a:lstStyle/>
          <a:p>
            <a:pPr indent="0" lvl="0" marL="885189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Pre-Training datasets and details</a:t>
            </a:r>
            <a:endParaRPr/>
          </a:p>
        </p:txBody>
      </p:sp>
      <p:sp>
        <p:nvSpPr>
          <p:cNvPr id="719" name="Google Shape;719;p46"/>
          <p:cNvSpPr txBox="1"/>
          <p:nvPr/>
        </p:nvSpPr>
        <p:spPr>
          <a:xfrm>
            <a:off x="878839" y="1796493"/>
            <a:ext cx="10353040" cy="40824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1575">
            <a:spAutoFit/>
          </a:bodyPr>
          <a:lstStyle/>
          <a:p>
            <a:pPr indent="-229234" lvl="0" marL="279400" marR="436244" rtl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Training loss is the sum of the </a:t>
            </a:r>
            <a:r>
              <a:rPr b="1" lang="en-US" sz="2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mean masked LM likelihood and mean next sentence prediction likelihood</a:t>
            </a:r>
            <a:r>
              <a:rPr lang="en-US" sz="2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.</a:t>
            </a:r>
            <a:endParaRPr sz="20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5"/>
              </a:spcBef>
              <a:spcAft>
                <a:spcPts val="0"/>
              </a:spcAft>
              <a:buClr>
                <a:schemeClr val="dk1"/>
              </a:buClr>
              <a:buSzPts val="2250"/>
              <a:buFont typeface="Arial"/>
              <a:buNone/>
            </a:pPr>
            <a:r>
              <a:t/>
            </a:r>
            <a:endParaRPr sz="225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29234" lvl="0" marL="279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Dataset: Long contiguous word sequences.</a:t>
            </a:r>
            <a:endParaRPr sz="20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28600" lvl="1" marL="736600" marR="348615" rtl="0" algn="l">
              <a:lnSpc>
                <a:spcPct val="108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BooksCorpus (800M words), about 7,000 unique unpublished books from a variety of genres including Adventure,</a:t>
            </a:r>
            <a:endParaRPr b="0" i="0" sz="20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736600" marR="0" rtl="0" algn="l">
              <a:lnSpc>
                <a:spcPct val="106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Fantasy, and Romance.</a:t>
            </a:r>
            <a:endParaRPr sz="20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29234" lvl="1" marL="736600" marR="0" rtl="0" algn="l">
              <a:lnSpc>
                <a:spcPct val="100000"/>
              </a:lnSpc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English Wikipedia (2,500M words), excluding lists, tables, headers.</a:t>
            </a:r>
            <a:endParaRPr b="0" i="0" sz="20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1" marL="457200" marR="0" rtl="0" algn="l">
              <a:lnSpc>
                <a:spcPct val="100000"/>
              </a:lnSpc>
              <a:spcBef>
                <a:spcPts val="10"/>
              </a:spcBef>
              <a:spcAft>
                <a:spcPts val="0"/>
              </a:spcAft>
              <a:buClr>
                <a:schemeClr val="dk1"/>
              </a:buClr>
              <a:buSzPts val="2850"/>
              <a:buFont typeface="Arial"/>
              <a:buNone/>
            </a:pPr>
            <a:r>
              <a:t/>
            </a:r>
            <a:endParaRPr b="0" i="0" sz="285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29234" lvl="0" marL="279400" marR="43180" rtl="0" algn="l">
              <a:lnSpc>
                <a:spcPct val="90000"/>
              </a:lnSpc>
              <a:spcBef>
                <a:spcPts val="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Sequence length 512; Batch size 256; trained for 1M steps (approximately 40 epochs); learning rate 1e-4; Adam optimiser, 𝛽</a:t>
            </a:r>
            <a:r>
              <a:rPr baseline="-25000" lang="en-US" sz="2175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1 </a:t>
            </a:r>
            <a:r>
              <a:rPr lang="en-US" sz="2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as 0.9, 𝛽</a:t>
            </a:r>
            <a:r>
              <a:rPr baseline="-25000" lang="en-US" sz="2175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2 </a:t>
            </a:r>
            <a:r>
              <a:rPr lang="en-US" sz="2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as 0.999; dropout as 0.1 on all layers; GELU activation; L2 weight decay of 0.01; learning rate warmup over the first 10,000 steps, linear decay of learning rate …</a:t>
            </a:r>
            <a:endParaRPr sz="20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47"/>
          <p:cNvSpPr txBox="1"/>
          <p:nvPr>
            <p:ph type="title"/>
          </p:nvPr>
        </p:nvSpPr>
        <p:spPr>
          <a:xfrm>
            <a:off x="609600" y="71876"/>
            <a:ext cx="10260013" cy="93416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315525">
            <a:spAutoFit/>
          </a:bodyPr>
          <a:lstStyle/>
          <a:p>
            <a:pPr indent="0" lvl="0" marL="39052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/>
              <a:t>Fine-tuning with BERT</a:t>
            </a:r>
            <a:endParaRPr sz="4000"/>
          </a:p>
        </p:txBody>
      </p:sp>
      <p:pic>
        <p:nvPicPr>
          <p:cNvPr id="725" name="Google Shape;725;p47"/>
          <p:cNvPicPr preferRelativeResize="0"/>
          <p:nvPr/>
        </p:nvPicPr>
        <p:blipFill rotWithShape="1">
          <a:blip r:embed="rId3">
            <a:alphaModFix/>
          </a:blip>
          <a:srcRect b="47691" l="0" r="0" t="0"/>
          <a:stretch/>
        </p:blipFill>
        <p:spPr>
          <a:xfrm>
            <a:off x="5283751" y="1006038"/>
            <a:ext cx="6908249" cy="3534508"/>
          </a:xfrm>
          <a:prstGeom prst="rect">
            <a:avLst/>
          </a:prstGeom>
          <a:noFill/>
          <a:ln>
            <a:noFill/>
          </a:ln>
        </p:spPr>
      </p:pic>
      <p:sp>
        <p:nvSpPr>
          <p:cNvPr id="726" name="Google Shape;726;p47"/>
          <p:cNvSpPr txBox="1"/>
          <p:nvPr/>
        </p:nvSpPr>
        <p:spPr>
          <a:xfrm>
            <a:off x="5739606" y="5419062"/>
            <a:ext cx="4176737" cy="3045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Figure from (Devlin </a:t>
            </a:r>
            <a:r>
              <a:rPr b="1" i="1" lang="en-US" sz="1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et al.</a:t>
            </a: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2018)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7" name="Google Shape;727;p47"/>
          <p:cNvSpPr txBox="1"/>
          <p:nvPr/>
        </p:nvSpPr>
        <p:spPr>
          <a:xfrm>
            <a:off x="548054" y="1327639"/>
            <a:ext cx="4735697" cy="37856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2000"/>
              <a:buFont typeface="Arial"/>
              <a:buChar char="•"/>
            </a:pPr>
            <a:r>
              <a:rPr b="0" i="0" lang="en-US" sz="2000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Train a BERT model using a smaller labeled dataset that is specific to a particular task. 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2000"/>
              <a:buFont typeface="Arial"/>
              <a:buChar char="•"/>
            </a:pPr>
            <a:r>
              <a:rPr b="0" i="0" lang="en-US" sz="2000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The goal of fine-tuning is to adjust the parameters of the pre-trained model to better capture the patterns in the target dataset.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2000"/>
              <a:buFont typeface="Arial"/>
              <a:buChar char="•"/>
            </a:pPr>
            <a:r>
              <a:rPr b="0" i="0" lang="en-US" sz="2000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Fine-tuning a model can improve its performance on a specific task with less training data and training time compared to training a new model from scratch. 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48"/>
          <p:cNvSpPr txBox="1"/>
          <p:nvPr>
            <p:ph type="title"/>
          </p:nvPr>
        </p:nvSpPr>
        <p:spPr>
          <a:xfrm>
            <a:off x="609600" y="-44502"/>
            <a:ext cx="10260013" cy="116691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606975">
            <a:spAutoFit/>
          </a:bodyPr>
          <a:lstStyle/>
          <a:p>
            <a:pPr indent="0" lvl="0" marL="885189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Evaluation of BERT</a:t>
            </a:r>
            <a:endParaRPr/>
          </a:p>
        </p:txBody>
      </p:sp>
      <p:sp>
        <p:nvSpPr>
          <p:cNvPr id="733" name="Google Shape;733;p48"/>
          <p:cNvSpPr txBox="1"/>
          <p:nvPr/>
        </p:nvSpPr>
        <p:spPr>
          <a:xfrm>
            <a:off x="916939" y="1810257"/>
            <a:ext cx="9987280" cy="43605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7625">
            <a:spAutoFit/>
          </a:bodyPr>
          <a:lstStyle/>
          <a:p>
            <a:pPr indent="-229234" lvl="0" marL="241300" marR="5080" rtl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General Language Understanding Evaluation (</a:t>
            </a:r>
            <a:r>
              <a:rPr b="1" lang="en-US" sz="2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GLUE</a:t>
            </a:r>
            <a:r>
              <a:rPr lang="en-US" sz="2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) benchmark: Standard split of data to train, validation, test, where labels for the test set is only held in the server.</a:t>
            </a:r>
            <a:endParaRPr sz="20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t/>
            </a:r>
            <a:endParaRPr sz="30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29234" lvl="0" marL="241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Sentence pair tasks</a:t>
            </a:r>
            <a:endParaRPr sz="20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29234" lvl="1" marL="698500" marR="0" rtl="0" algn="l">
              <a:lnSpc>
                <a:spcPct val="100000"/>
              </a:lnSpc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1" i="0" lang="en-US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MNLI</a:t>
            </a:r>
            <a:r>
              <a:rPr b="0" i="0" lang="en-US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, Multi-Genre Natural Language Inference</a:t>
            </a:r>
            <a:endParaRPr b="0" i="0" sz="16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29234" lvl="1" marL="6985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1" i="0" lang="en-US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QQP</a:t>
            </a:r>
            <a:r>
              <a:rPr b="0" i="0" lang="en-US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, Quora Question Pairs</a:t>
            </a:r>
            <a:endParaRPr b="0" i="0" sz="16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29234" lvl="1" marL="698500" marR="0" rtl="0" algn="l">
              <a:lnSpc>
                <a:spcPct val="100000"/>
              </a:lnSpc>
              <a:spcBef>
                <a:spcPts val="315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1" i="0" lang="en-US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QNLI, </a:t>
            </a:r>
            <a:r>
              <a:rPr b="0" i="0" lang="en-US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Question Natural Language Inference</a:t>
            </a:r>
            <a:endParaRPr b="0" i="0" sz="16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29234" lvl="1" marL="698500" marR="0" rtl="0" algn="l">
              <a:lnSpc>
                <a:spcPct val="100000"/>
              </a:lnSpc>
              <a:spcBef>
                <a:spcPts val="31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1" i="0" lang="en-US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STS-B </a:t>
            </a:r>
            <a:r>
              <a:rPr b="0" i="0" lang="en-US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The Semantic Textual Similarity Benchmark</a:t>
            </a:r>
            <a:endParaRPr b="0" i="0" sz="16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29234" lvl="1" marL="6985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1" i="0" lang="en-US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MRPC </a:t>
            </a:r>
            <a:r>
              <a:rPr b="0" i="0" lang="en-US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Microsoft Research Paraphrase Corpus</a:t>
            </a:r>
            <a:endParaRPr b="0" i="0" sz="16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29234" lvl="1" marL="698500" marR="0" rtl="0" algn="l">
              <a:lnSpc>
                <a:spcPct val="100000"/>
              </a:lnSpc>
              <a:spcBef>
                <a:spcPts val="315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1" i="0" lang="en-US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RTE </a:t>
            </a:r>
            <a:r>
              <a:rPr b="0" i="0" lang="en-US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Recognizing Textual Entailment</a:t>
            </a:r>
            <a:endParaRPr b="0" i="0" sz="16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29234" lvl="1" marL="698500" marR="0" rtl="0" algn="l">
              <a:lnSpc>
                <a:spcPct val="100000"/>
              </a:lnSpc>
              <a:spcBef>
                <a:spcPts val="31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1" i="0" lang="en-US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WNLI </a:t>
            </a:r>
            <a:r>
              <a:rPr b="0" i="0" lang="en-US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Winograd NLI is a small natural language inference dataset</a:t>
            </a:r>
            <a:endParaRPr b="0" i="0" sz="16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29234" lvl="0" marL="241300" marR="0" rtl="0" algn="l">
              <a:lnSpc>
                <a:spcPct val="100000"/>
              </a:lnSpc>
              <a:spcBef>
                <a:spcPts val="73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Single sentence classification</a:t>
            </a:r>
            <a:endParaRPr sz="20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29234" lvl="1" marL="698500" marR="0" rtl="0" algn="l">
              <a:lnSpc>
                <a:spcPct val="100000"/>
              </a:lnSpc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1" i="0" lang="en-US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SST-2 </a:t>
            </a:r>
            <a:r>
              <a:rPr b="0" i="0" lang="en-US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The Stanford Sentiment Treebank</a:t>
            </a:r>
            <a:endParaRPr b="0" i="0" sz="16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29234" lvl="1" marL="6985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1" i="0" lang="en-US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CoLA </a:t>
            </a:r>
            <a:r>
              <a:rPr b="0" i="0" lang="en-US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The Corpus of Linguistic Acceptability</a:t>
            </a:r>
            <a:endParaRPr b="0" i="0" sz="16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p49"/>
          <p:cNvSpPr txBox="1"/>
          <p:nvPr>
            <p:ph type="title"/>
          </p:nvPr>
        </p:nvSpPr>
        <p:spPr>
          <a:xfrm>
            <a:off x="609600" y="-44502"/>
            <a:ext cx="10260013" cy="116691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606975">
            <a:spAutoFit/>
          </a:bodyPr>
          <a:lstStyle/>
          <a:p>
            <a:pPr indent="0" lvl="0" marL="885189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Evaluation of BERT </a:t>
            </a:r>
            <a:endParaRPr/>
          </a:p>
        </p:txBody>
      </p:sp>
      <p:pic>
        <p:nvPicPr>
          <p:cNvPr id="739" name="Google Shape;739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8573" y="1787828"/>
            <a:ext cx="10739321" cy="4317097"/>
          </a:xfrm>
          <a:prstGeom prst="rect">
            <a:avLst/>
          </a:prstGeom>
          <a:noFill/>
          <a:ln>
            <a:noFill/>
          </a:ln>
        </p:spPr>
      </p:pic>
      <p:sp>
        <p:nvSpPr>
          <p:cNvPr id="740" name="Google Shape;740;p49"/>
          <p:cNvSpPr txBox="1"/>
          <p:nvPr/>
        </p:nvSpPr>
        <p:spPr>
          <a:xfrm>
            <a:off x="78739" y="6499790"/>
            <a:ext cx="2910840" cy="314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Table in (Devlin </a:t>
            </a:r>
            <a:r>
              <a:rPr b="1" i="1" lang="en-US" sz="1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et al.</a:t>
            </a: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2018)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50"/>
          <p:cNvSpPr txBox="1"/>
          <p:nvPr>
            <p:ph type="title"/>
          </p:nvPr>
        </p:nvSpPr>
        <p:spPr>
          <a:xfrm>
            <a:off x="609600" y="219075"/>
            <a:ext cx="10260013" cy="63976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13325">
            <a:spAutoFit/>
          </a:bodyPr>
          <a:lstStyle/>
          <a:p>
            <a:pPr indent="0" lvl="0" marL="127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Why BERT works?</a:t>
            </a:r>
            <a:endParaRPr/>
          </a:p>
        </p:txBody>
      </p:sp>
      <p:sp>
        <p:nvSpPr>
          <p:cNvPr id="746" name="Google Shape;746;p50"/>
          <p:cNvSpPr txBox="1"/>
          <p:nvPr>
            <p:ph idx="1" type="body"/>
          </p:nvPr>
        </p:nvSpPr>
        <p:spPr>
          <a:xfrm>
            <a:off x="609601" y="1146051"/>
            <a:ext cx="10980929" cy="49801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Leveraging huge unlabeled and high quality data: 7000 books + Wikipedia (together 3300M words)</a:t>
            </a:r>
            <a:endParaRPr/>
          </a:p>
          <a:p>
            <a:pPr indent="-1651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3429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Multi-head self-attention blocks in Transformer: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modelling the intra- and extra- word-word relations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parallelable within instance and thus efficient</a:t>
            </a:r>
            <a:endParaRPr/>
          </a:p>
          <a:p>
            <a:pPr indent="-1651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3429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Task similarity: masked language modelling + next sentence prediction</a:t>
            </a:r>
            <a:endParaRPr/>
          </a:p>
          <a:p>
            <a:pPr indent="-1651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51"/>
          <p:cNvSpPr txBox="1"/>
          <p:nvPr>
            <p:ph type="title"/>
          </p:nvPr>
        </p:nvSpPr>
        <p:spPr>
          <a:xfrm>
            <a:off x="609600" y="219075"/>
            <a:ext cx="10260013" cy="6397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BERT Training Costs</a:t>
            </a:r>
            <a:endParaRPr/>
          </a:p>
        </p:txBody>
      </p:sp>
      <p:sp>
        <p:nvSpPr>
          <p:cNvPr id="752" name="Google Shape;752;p51"/>
          <p:cNvSpPr txBox="1"/>
          <p:nvPr>
            <p:ph idx="1" type="body"/>
          </p:nvPr>
        </p:nvSpPr>
        <p:spPr>
          <a:xfrm>
            <a:off x="609601" y="1146051"/>
            <a:ext cx="10980929" cy="49801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BERT: $500—$7000</a:t>
            </a:r>
            <a:endParaRPr/>
          </a:p>
          <a:p>
            <a:pPr indent="-3429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XLNet (BERT variant): $30,000 — $60,000 (unclear)</a:t>
            </a:r>
            <a:endParaRPr/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3429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This is for a single pre-training run… developing new pre-training techniques may require many runs</a:t>
            </a:r>
            <a:endParaRPr/>
          </a:p>
          <a:p>
            <a:pPr indent="-3429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Fine-tuning these models can typically be done with a single GPU (but may take 1-3 days for medium-sized datasets)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b938b91965_2_118"/>
          <p:cNvSpPr txBox="1"/>
          <p:nvPr>
            <p:ph type="title"/>
          </p:nvPr>
        </p:nvSpPr>
        <p:spPr>
          <a:xfrm>
            <a:off x="609600" y="219075"/>
            <a:ext cx="10260013" cy="6397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en-US"/>
              <a:t>Case study: measuring emotion in language</a:t>
            </a:r>
            <a:endParaRPr/>
          </a:p>
        </p:txBody>
      </p:sp>
      <p:sp>
        <p:nvSpPr>
          <p:cNvPr id="205" name="Google Shape;205;g2b938b91965_2_118"/>
          <p:cNvSpPr txBox="1"/>
          <p:nvPr>
            <p:ph idx="2" type="body"/>
          </p:nvPr>
        </p:nvSpPr>
        <p:spPr>
          <a:xfrm>
            <a:off x="6197600" y="1243587"/>
            <a:ext cx="5384800" cy="48825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5156"/>
              </a:buClr>
              <a:buSzPts val="2800"/>
              <a:buChar char="•"/>
            </a:pPr>
            <a:r>
              <a:rPr b="0" i="0" lang="en-US">
                <a:solidFill>
                  <a:srgbClr val="4D5156"/>
                </a:solidFill>
                <a:latin typeface="Roboto"/>
                <a:ea typeface="Roboto"/>
                <a:cs typeface="Roboto"/>
                <a:sym typeface="Roboto"/>
              </a:rPr>
              <a:t>Emotions are psychological states brought on by thoughts, feelings, behavioural responses, and a degree of pleasure or displeasure. 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3F3F3F"/>
              </a:buClr>
              <a:buSzPts val="2400"/>
              <a:buChar char="–"/>
            </a:pPr>
            <a:r>
              <a:rPr b="0" i="0" lang="en-US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E.g., happiness, sadness, surprise, disgust, anger, and fear. 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3F3F3F"/>
              </a:buClr>
              <a:buSzPts val="2400"/>
              <a:buChar char="–"/>
            </a:pPr>
            <a:r>
              <a:rPr b="0" i="0" lang="en-US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Positive &amp; negative emotions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3F3F3F"/>
              </a:buClr>
              <a:buSzPts val="2800"/>
              <a:buChar char="•"/>
            </a:pPr>
            <a:r>
              <a:rPr lang="en-US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Can we predict them from text?</a:t>
            </a:r>
            <a:endParaRPr/>
          </a:p>
        </p:txBody>
      </p:sp>
      <p:pic>
        <p:nvPicPr>
          <p:cNvPr id="206" name="Google Shape;206;g2b938b91965_2_118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93034" y="543841"/>
            <a:ext cx="5507766" cy="55823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p52"/>
          <p:cNvSpPr txBox="1"/>
          <p:nvPr>
            <p:ph type="title"/>
          </p:nvPr>
        </p:nvSpPr>
        <p:spPr>
          <a:xfrm>
            <a:off x="609600" y="219075"/>
            <a:ext cx="10260013" cy="6397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Size and energy costs</a:t>
            </a:r>
            <a:endParaRPr/>
          </a:p>
        </p:txBody>
      </p:sp>
      <p:sp>
        <p:nvSpPr>
          <p:cNvPr id="759" name="Google Shape;759;p52"/>
          <p:cNvSpPr txBox="1"/>
          <p:nvPr>
            <p:ph idx="1" type="body"/>
          </p:nvPr>
        </p:nvSpPr>
        <p:spPr>
          <a:xfrm>
            <a:off x="228599" y="949569"/>
            <a:ext cx="5978769" cy="53545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1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2400"/>
              <a:t>Size</a:t>
            </a:r>
            <a:endParaRPr/>
          </a:p>
          <a:p>
            <a:pPr indent="-285750" lvl="1" marL="742950" rtl="0" algn="l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1800"/>
              <a:t>Transformer models (Bert and later) benefit from larger volumes of data and more hyperparameters</a:t>
            </a:r>
            <a:endParaRPr/>
          </a:p>
          <a:p>
            <a:pPr indent="-285750" lvl="1" marL="742950" rtl="0" algn="l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1800"/>
              <a:t>Size does not guarantee diversity</a:t>
            </a:r>
            <a:endParaRPr/>
          </a:p>
          <a:p>
            <a:pPr indent="-228600" lvl="2" marL="1143000" rtl="0" algn="l">
              <a:spcBef>
                <a:spcPts val="29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1600"/>
              <a:t>eg, Text from Reddit, Wikipedia reflects few women’s voices</a:t>
            </a:r>
            <a:endParaRPr/>
          </a:p>
          <a:p>
            <a:pPr indent="-228600" lvl="2" marL="1143000" rtl="0" algn="l">
              <a:spcBef>
                <a:spcPts val="29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1600"/>
              <a:t>Use text from banned forums</a:t>
            </a:r>
            <a:endParaRPr/>
          </a:p>
          <a:p>
            <a:pPr indent="-342900" lvl="0" marL="342900" rtl="0" algn="l"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2400"/>
              <a:t>Cost</a:t>
            </a:r>
            <a:endParaRPr/>
          </a:p>
          <a:p>
            <a:pPr indent="-285750" lvl="1" marL="742950" rtl="0" algn="l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1800"/>
              <a:t>BERT: $500—$7000</a:t>
            </a:r>
            <a:endParaRPr/>
          </a:p>
          <a:p>
            <a:pPr indent="-285750" lvl="1" marL="742950" rtl="0" algn="l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1800"/>
              <a:t>XLNet (BERT variant): $30,000 — $60,000</a:t>
            </a:r>
            <a:endParaRPr/>
          </a:p>
          <a:p>
            <a:pPr indent="-285750" lvl="1" marL="742950" rtl="0" algn="l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1800"/>
              <a:t>Fine-tuning can be done with a single GPU (but may take 1-3 days for medium-sized datasets)</a:t>
            </a:r>
            <a:endParaRPr/>
          </a:p>
          <a:p>
            <a:pPr indent="-342900" lvl="0" marL="342900" rtl="0" algn="l"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2400"/>
              <a:t>Energy</a:t>
            </a:r>
            <a:endParaRPr/>
          </a:p>
          <a:p>
            <a:pPr indent="-285750" lvl="1" marL="742950" rtl="0" algn="l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1800"/>
              <a:t>Training transformer models is computationally expensive</a:t>
            </a:r>
            <a:endParaRPr/>
          </a:p>
          <a:p>
            <a:pPr indent="-285750" lvl="1" marL="742950" rtl="0" algn="l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1800"/>
              <a:t>Computation used to train the LLMs has grown 30,000,000% in 6 yrs</a:t>
            </a:r>
            <a:endParaRPr sz="1800"/>
          </a:p>
          <a:p>
            <a:pPr indent="-285750" lvl="1" marL="742950" rtl="0" algn="l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1800"/>
              <a:t>Training a single BERT base model (without hyperparameter tuning) on GPUs requires as much energy as a trans-American flight</a:t>
            </a:r>
            <a:endParaRPr/>
          </a:p>
        </p:txBody>
      </p:sp>
      <p:pic>
        <p:nvPicPr>
          <p:cNvPr id="760" name="Google Shape;760;p52"/>
          <p:cNvPicPr preferRelativeResize="0"/>
          <p:nvPr>
            <p:ph idx="2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94400" y="1345325"/>
            <a:ext cx="6137479" cy="3636578"/>
          </a:xfrm>
          <a:prstGeom prst="rect">
            <a:avLst/>
          </a:prstGeom>
          <a:noFill/>
          <a:ln>
            <a:noFill/>
          </a:ln>
        </p:spPr>
      </p:pic>
      <p:sp>
        <p:nvSpPr>
          <p:cNvPr id="761" name="Google Shape;761;p52"/>
          <p:cNvSpPr txBox="1"/>
          <p:nvPr/>
        </p:nvSpPr>
        <p:spPr>
          <a:xfrm>
            <a:off x="5994400" y="5022418"/>
            <a:ext cx="6106510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Source: Bender et al. (2021). On the Dangers of Stochastic Parrots: Can Language Models Be Too Big?🦜. In </a:t>
            </a:r>
            <a:r>
              <a:rPr b="0" i="1" lang="en-US" sz="140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FACCT </a:t>
            </a:r>
            <a:r>
              <a:rPr b="0" i="0" lang="en-US" sz="140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(pp. 610-623).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https://dl.acm.org/doi/pdf/10.1145/3442188.3445922</a:t>
            </a:r>
            <a:endParaRPr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53"/>
          <p:cNvSpPr txBox="1"/>
          <p:nvPr>
            <p:ph type="title"/>
          </p:nvPr>
        </p:nvSpPr>
        <p:spPr>
          <a:xfrm>
            <a:off x="963084" y="4406903"/>
            <a:ext cx="103632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GPT, CHATBOTS &amp; BEYOND …</a:t>
            </a:r>
            <a:endParaRPr/>
          </a:p>
        </p:txBody>
      </p:sp>
      <p:sp>
        <p:nvSpPr>
          <p:cNvPr id="767" name="Google Shape;767;p53"/>
          <p:cNvSpPr txBox="1"/>
          <p:nvPr>
            <p:ph idx="1" type="body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3" name="Google Shape;773;p54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80689" y="143852"/>
            <a:ext cx="7544665" cy="60207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p55"/>
          <p:cNvSpPr txBox="1"/>
          <p:nvPr>
            <p:ph idx="1" type="body"/>
          </p:nvPr>
        </p:nvSpPr>
        <p:spPr>
          <a:xfrm>
            <a:off x="468923" y="243582"/>
            <a:ext cx="5386917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sz="2000"/>
              <a:t>Answer questions: What is the future of AI?</a:t>
            </a:r>
            <a:endParaRPr/>
          </a:p>
        </p:txBody>
      </p:sp>
      <p:sp>
        <p:nvSpPr>
          <p:cNvPr id="779" name="Google Shape;779;p55"/>
          <p:cNvSpPr txBox="1"/>
          <p:nvPr>
            <p:ph idx="3" type="body"/>
          </p:nvPr>
        </p:nvSpPr>
        <p:spPr>
          <a:xfrm>
            <a:off x="6100628" y="250414"/>
            <a:ext cx="5389033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Explain jokes:</a:t>
            </a:r>
            <a:endParaRPr/>
          </a:p>
        </p:txBody>
      </p:sp>
      <p:sp>
        <p:nvSpPr>
          <p:cNvPr id="780" name="Google Shape;780;p55"/>
          <p:cNvSpPr txBox="1"/>
          <p:nvPr>
            <p:ph idx="4" type="body"/>
          </p:nvPr>
        </p:nvSpPr>
        <p:spPr>
          <a:xfrm>
            <a:off x="6193369" y="1999491"/>
            <a:ext cx="5389033" cy="4126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br>
              <a:rPr lang="en-US"/>
            </a:br>
            <a:endParaRPr/>
          </a:p>
        </p:txBody>
      </p:sp>
      <p:pic>
        <p:nvPicPr>
          <p:cNvPr id="781" name="Google Shape;781;p55"/>
          <p:cNvPicPr preferRelativeResize="0"/>
          <p:nvPr>
            <p:ph idx="2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74790" y="1084363"/>
            <a:ext cx="5386388" cy="2036317"/>
          </a:xfrm>
          <a:prstGeom prst="rect">
            <a:avLst/>
          </a:prstGeom>
          <a:noFill/>
          <a:ln>
            <a:noFill/>
          </a:ln>
        </p:spPr>
      </p:pic>
      <p:pic>
        <p:nvPicPr>
          <p:cNvPr id="782" name="Google Shape;782;p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74790" y="3619246"/>
            <a:ext cx="5471393" cy="2314820"/>
          </a:xfrm>
          <a:prstGeom prst="rect">
            <a:avLst/>
          </a:prstGeom>
          <a:noFill/>
          <a:ln>
            <a:noFill/>
          </a:ln>
        </p:spPr>
      </p:pic>
      <p:sp>
        <p:nvSpPr>
          <p:cNvPr id="783" name="Google Shape;783;p55"/>
          <p:cNvSpPr txBox="1"/>
          <p:nvPr/>
        </p:nvSpPr>
        <p:spPr>
          <a:xfrm>
            <a:off x="7288823" y="3429000"/>
            <a:ext cx="34336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/>
          </a:p>
        </p:txBody>
      </p:sp>
      <p:pic>
        <p:nvPicPr>
          <p:cNvPr id="784" name="Google Shape;784;p55"/>
          <p:cNvPicPr preferRelativeResize="0"/>
          <p:nvPr/>
        </p:nvPicPr>
        <p:blipFill rotWithShape="1">
          <a:blip r:embed="rId5">
            <a:alphaModFix/>
          </a:blip>
          <a:srcRect b="0" l="0" r="12159" t="13038"/>
          <a:stretch/>
        </p:blipFill>
        <p:spPr>
          <a:xfrm>
            <a:off x="182541" y="1084363"/>
            <a:ext cx="5847048" cy="46050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p56"/>
          <p:cNvSpPr txBox="1"/>
          <p:nvPr>
            <p:ph idx="1" type="body"/>
          </p:nvPr>
        </p:nvSpPr>
        <p:spPr>
          <a:xfrm>
            <a:off x="609334" y="195594"/>
            <a:ext cx="5386917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Help you code:</a:t>
            </a:r>
            <a:endParaRPr/>
          </a:p>
        </p:txBody>
      </p:sp>
      <p:pic>
        <p:nvPicPr>
          <p:cNvPr descr="Image" id="790" name="Google Shape;790;p56"/>
          <p:cNvPicPr preferRelativeResize="0"/>
          <p:nvPr>
            <p:ph idx="2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1441" y="975946"/>
            <a:ext cx="4506439" cy="5150217"/>
          </a:xfrm>
          <a:prstGeom prst="rect">
            <a:avLst/>
          </a:prstGeom>
          <a:noFill/>
          <a:ln>
            <a:noFill/>
          </a:ln>
        </p:spPr>
      </p:pic>
      <p:sp>
        <p:nvSpPr>
          <p:cNvPr id="791" name="Google Shape;791;p56"/>
          <p:cNvSpPr txBox="1"/>
          <p:nvPr>
            <p:ph idx="3" type="body"/>
          </p:nvPr>
        </p:nvSpPr>
        <p:spPr>
          <a:xfrm>
            <a:off x="6146276" y="224047"/>
            <a:ext cx="5389033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Help with literature review:</a:t>
            </a:r>
            <a:endParaRPr/>
          </a:p>
        </p:txBody>
      </p:sp>
      <p:sp>
        <p:nvSpPr>
          <p:cNvPr id="792" name="Google Shape;792;p56"/>
          <p:cNvSpPr txBox="1"/>
          <p:nvPr/>
        </p:nvSpPr>
        <p:spPr>
          <a:xfrm>
            <a:off x="248872" y="6343225"/>
            <a:ext cx="9589720" cy="36933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More examples: https://twitter.com/svpino/status/1624392828154712064</a:t>
            </a:r>
            <a:endParaRPr/>
          </a:p>
        </p:txBody>
      </p:sp>
      <p:pic>
        <p:nvPicPr>
          <p:cNvPr descr="Graphical user interface, text, application&#10;&#10;Description automatically generated" id="793" name="Google Shape;793;p56"/>
          <p:cNvPicPr preferRelativeResize="0"/>
          <p:nvPr>
            <p:ph idx="4" type="body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76198" y="863810"/>
            <a:ext cx="5446609" cy="52623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p57"/>
          <p:cNvSpPr txBox="1"/>
          <p:nvPr>
            <p:ph idx="1" type="body"/>
          </p:nvPr>
        </p:nvSpPr>
        <p:spPr>
          <a:xfrm>
            <a:off x="609332" y="243582"/>
            <a:ext cx="5386917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Write in a given style: e.g., a tweet</a:t>
            </a:r>
            <a:endParaRPr/>
          </a:p>
        </p:txBody>
      </p:sp>
      <p:sp>
        <p:nvSpPr>
          <p:cNvPr id="800" name="Google Shape;800;p57"/>
          <p:cNvSpPr txBox="1"/>
          <p:nvPr>
            <p:ph idx="3" type="body"/>
          </p:nvPr>
        </p:nvSpPr>
        <p:spPr>
          <a:xfrm>
            <a:off x="6193101" y="243582"/>
            <a:ext cx="5389033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Knows its limits:</a:t>
            </a:r>
            <a:endParaRPr/>
          </a:p>
        </p:txBody>
      </p:sp>
      <p:pic>
        <p:nvPicPr>
          <p:cNvPr descr="Graphical user interface, text, application, email&#10;&#10;Description automatically generated" id="801" name="Google Shape;801;p57"/>
          <p:cNvPicPr preferRelativeResize="0"/>
          <p:nvPr>
            <p:ph idx="2" type="body"/>
          </p:nvPr>
        </p:nvPicPr>
        <p:blipFill rotWithShape="1">
          <a:blip r:embed="rId3">
            <a:alphaModFix/>
          </a:blip>
          <a:srcRect b="17340" l="10297" r="12072" t="15098"/>
          <a:stretch/>
        </p:blipFill>
        <p:spPr>
          <a:xfrm>
            <a:off x="481506" y="1222130"/>
            <a:ext cx="5099190" cy="234812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802" name="Google Shape;802;p57"/>
          <p:cNvPicPr preferRelativeResize="0"/>
          <p:nvPr>
            <p:ph idx="4" type="body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36018" y="883344"/>
            <a:ext cx="4641185" cy="52428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p58"/>
          <p:cNvSpPr txBox="1"/>
          <p:nvPr>
            <p:ph type="title"/>
          </p:nvPr>
        </p:nvSpPr>
        <p:spPr>
          <a:xfrm>
            <a:off x="963084" y="4406903"/>
            <a:ext cx="103632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BIASES IN WORD EMBEDDINGS</a:t>
            </a:r>
            <a:endParaRPr/>
          </a:p>
        </p:txBody>
      </p:sp>
      <p:sp>
        <p:nvSpPr>
          <p:cNvPr id="808" name="Google Shape;808;p58"/>
          <p:cNvSpPr txBox="1"/>
          <p:nvPr>
            <p:ph idx="1" type="body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59"/>
          <p:cNvSpPr txBox="1"/>
          <p:nvPr>
            <p:ph type="title"/>
          </p:nvPr>
        </p:nvSpPr>
        <p:spPr>
          <a:xfrm>
            <a:off x="2176897" y="349330"/>
            <a:ext cx="8032750" cy="1000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12700">
            <a:spAutoFit/>
          </a:bodyPr>
          <a:lstStyle/>
          <a:p>
            <a:pPr indent="0" lvl="0" marL="12700" marR="508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21212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father and son get in a car crash and are rushed  to the hospital.</a:t>
            </a:r>
            <a:endParaRPr sz="3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14" name="Google Shape;814;p59"/>
          <p:cNvSpPr txBox="1"/>
          <p:nvPr/>
        </p:nvSpPr>
        <p:spPr>
          <a:xfrm>
            <a:off x="10284777" y="6547166"/>
            <a:ext cx="163830" cy="2289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254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3C58AD"/>
                </a:solidFill>
                <a:latin typeface="Verdana"/>
                <a:ea typeface="Verdana"/>
                <a:cs typeface="Verdana"/>
                <a:sym typeface="Verdana"/>
              </a:rPr>
              <a:t>2</a:t>
            </a:r>
            <a:endParaRPr sz="14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815" name="Google Shape;815;p59"/>
          <p:cNvSpPr txBox="1"/>
          <p:nvPr/>
        </p:nvSpPr>
        <p:spPr>
          <a:xfrm>
            <a:off x="2076774" y="1809808"/>
            <a:ext cx="8348345" cy="43652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12395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21212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father dies.</a:t>
            </a:r>
            <a:endParaRPr sz="3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5"/>
              </a:spcBef>
              <a:spcAft>
                <a:spcPts val="0"/>
              </a:spcAft>
              <a:buNone/>
            </a:pPr>
            <a:r>
              <a:t/>
            </a:r>
            <a:endParaRPr sz="335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112395" marR="630555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21212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boy is taken to the operating room and the  surgeon says,</a:t>
            </a:r>
            <a:endParaRPr sz="3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112395" marR="5080" rtl="0" algn="l">
              <a:lnSpc>
                <a:spcPct val="240625"/>
              </a:lnSpc>
              <a:spcBef>
                <a:spcPts val="86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21212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“I can’t operate on this boy, because he’s my son.”  Can you explain why?</a:t>
            </a:r>
            <a:endParaRPr sz="3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12700" marR="0" rtl="0" algn="l">
              <a:lnSpc>
                <a:spcPct val="11777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</a:t>
            </a:r>
            <a:r>
              <a:rPr lang="en-US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/www.youtube.com/watch?v=J69HkKz9g4A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p60"/>
          <p:cNvSpPr txBox="1"/>
          <p:nvPr>
            <p:ph type="title"/>
          </p:nvPr>
        </p:nvSpPr>
        <p:spPr>
          <a:xfrm>
            <a:off x="609600" y="219075"/>
            <a:ext cx="10260013" cy="63976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12700">
            <a:spAutoFit/>
          </a:bodyPr>
          <a:lstStyle/>
          <a:p>
            <a:pPr indent="0" lvl="0" marL="127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Word Embeddings can be Dreadfully Sexist</a:t>
            </a:r>
            <a:endParaRPr/>
          </a:p>
        </p:txBody>
      </p:sp>
      <p:sp>
        <p:nvSpPr>
          <p:cNvPr id="821" name="Google Shape;821;p60"/>
          <p:cNvSpPr txBox="1"/>
          <p:nvPr>
            <p:ph idx="12" type="sldNum"/>
          </p:nvPr>
        </p:nvSpPr>
        <p:spPr>
          <a:xfrm>
            <a:off x="11944350" y="6432550"/>
            <a:ext cx="247650" cy="2238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3825" marR="0" rtl="0" algn="l">
              <a:lnSpc>
                <a:spcPct val="117499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400">
                <a:solidFill>
                  <a:srgbClr val="3C58AD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>
              <a:solidFill>
                <a:srgbClr val="3C58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60"/>
          <p:cNvSpPr/>
          <p:nvPr/>
        </p:nvSpPr>
        <p:spPr>
          <a:xfrm>
            <a:off x="2002098" y="2980255"/>
            <a:ext cx="2689734" cy="1992578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3" name="Google Shape;823;p60"/>
          <p:cNvSpPr txBox="1"/>
          <p:nvPr/>
        </p:nvSpPr>
        <p:spPr>
          <a:xfrm>
            <a:off x="5355065" y="5960598"/>
            <a:ext cx="5086985" cy="299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 Google w2v embedding trained from the news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4" name="Google Shape;824;p60"/>
          <p:cNvSpPr/>
          <p:nvPr/>
        </p:nvSpPr>
        <p:spPr>
          <a:xfrm>
            <a:off x="5099491" y="2339969"/>
            <a:ext cx="2654300" cy="522605"/>
          </a:xfrm>
          <a:custGeom>
            <a:rect b="b" l="l" r="r" t="t"/>
            <a:pathLst>
              <a:path extrusionOk="0" h="522605" w="2654300">
                <a:moveTo>
                  <a:pt x="0" y="522107"/>
                </a:moveTo>
                <a:lnTo>
                  <a:pt x="2654071" y="522107"/>
                </a:lnTo>
                <a:lnTo>
                  <a:pt x="2654071" y="0"/>
                </a:lnTo>
                <a:lnTo>
                  <a:pt x="0" y="0"/>
                </a:lnTo>
                <a:lnTo>
                  <a:pt x="0" y="522107"/>
                </a:lnTo>
                <a:close/>
              </a:path>
            </a:pathLst>
          </a:custGeom>
          <a:solidFill>
            <a:srgbClr val="5B9BD5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5" name="Google Shape;825;p60"/>
          <p:cNvSpPr/>
          <p:nvPr/>
        </p:nvSpPr>
        <p:spPr>
          <a:xfrm>
            <a:off x="7753563" y="2339969"/>
            <a:ext cx="2654300" cy="522605"/>
          </a:xfrm>
          <a:custGeom>
            <a:rect b="b" l="l" r="r" t="t"/>
            <a:pathLst>
              <a:path extrusionOk="0" h="522605" w="2654300">
                <a:moveTo>
                  <a:pt x="0" y="522107"/>
                </a:moveTo>
                <a:lnTo>
                  <a:pt x="2654071" y="522107"/>
                </a:lnTo>
                <a:lnTo>
                  <a:pt x="2654071" y="0"/>
                </a:lnTo>
                <a:lnTo>
                  <a:pt x="0" y="0"/>
                </a:lnTo>
                <a:lnTo>
                  <a:pt x="0" y="522107"/>
                </a:lnTo>
                <a:close/>
              </a:path>
            </a:pathLst>
          </a:custGeom>
          <a:solidFill>
            <a:srgbClr val="5B9BD5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6" name="Google Shape;826;p60"/>
          <p:cNvSpPr/>
          <p:nvPr/>
        </p:nvSpPr>
        <p:spPr>
          <a:xfrm>
            <a:off x="6051924" y="2709824"/>
            <a:ext cx="1219200" cy="0"/>
          </a:xfrm>
          <a:custGeom>
            <a:rect b="b" l="l" r="r" t="t"/>
            <a:pathLst>
              <a:path extrusionOk="0" h="120000" w="1219200">
                <a:moveTo>
                  <a:pt x="0" y="0"/>
                </a:moveTo>
                <a:lnTo>
                  <a:pt x="1218604" y="0"/>
                </a:lnTo>
              </a:path>
            </a:pathLst>
          </a:custGeom>
          <a:noFill/>
          <a:ln cap="flat" cmpd="sng" w="27675">
            <a:solidFill>
              <a:srgbClr val="FEFEF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7" name="Google Shape;827;p60"/>
          <p:cNvSpPr/>
          <p:nvPr/>
        </p:nvSpPr>
        <p:spPr>
          <a:xfrm>
            <a:off x="8809119" y="2709824"/>
            <a:ext cx="1066800" cy="0"/>
          </a:xfrm>
          <a:custGeom>
            <a:rect b="b" l="l" r="r" t="t"/>
            <a:pathLst>
              <a:path extrusionOk="0" h="120000" w="1066800">
                <a:moveTo>
                  <a:pt x="0" y="0"/>
                </a:moveTo>
                <a:lnTo>
                  <a:pt x="1066255" y="0"/>
                </a:lnTo>
              </a:path>
            </a:pathLst>
          </a:custGeom>
          <a:noFill/>
          <a:ln cap="flat" cmpd="sng" w="27675">
            <a:solidFill>
              <a:srgbClr val="FEFEF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828" name="Google Shape;828;p60"/>
          <p:cNvGraphicFramePr/>
          <p:nvPr/>
        </p:nvGraphicFramePr>
        <p:xfrm>
          <a:off x="5093141" y="233361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{E9456BF4-F51C-40B2-AFE8-75F42EE5C694}</a:tableStyleId>
              </a:tblPr>
              <a:tblGrid>
                <a:gridCol w="2654300"/>
                <a:gridCol w="2654300"/>
              </a:tblGrid>
              <a:tr h="522100">
                <a:tc>
                  <a:txBody>
                    <a:bodyPr/>
                    <a:lstStyle/>
                    <a:p>
                      <a:pPr indent="0" lvl="0" marL="48196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he:</a:t>
                      </a:r>
                      <a:endParaRPr sz="24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4125" marB="0" marR="0" marL="0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9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53149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she:</a:t>
                      </a:r>
                      <a:endParaRPr sz="24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4125" marB="0" marR="0" marL="0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9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22100">
                <a:tc>
                  <a:txBody>
                    <a:bodyPr/>
                    <a:lstStyle/>
                    <a:p>
                      <a:pPr indent="0" lvl="0" marL="855344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brother</a:t>
                      </a:r>
                      <a:endParaRPr sz="24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4125" marB="0" marR="0" marL="0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9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sister</a:t>
                      </a:r>
                      <a:endParaRPr sz="24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4125" marB="0" marR="0" marL="0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9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2DEEF"/>
                    </a:solidFill>
                  </a:tcPr>
                </a:tc>
              </a:tr>
              <a:tr h="5221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beer</a:t>
                      </a:r>
                      <a:endParaRPr sz="24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4125" marB="0" marR="0" marL="0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85915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cocktail</a:t>
                      </a:r>
                      <a:endParaRPr sz="24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4125" marB="0" marR="0" marL="0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EFF7"/>
                    </a:solidFill>
                  </a:tcPr>
                </a:tc>
              </a:tr>
              <a:tr h="522100">
                <a:tc>
                  <a:txBody>
                    <a:bodyPr/>
                    <a:lstStyle/>
                    <a:p>
                      <a:pPr indent="0" lvl="0" marL="75438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physician</a:t>
                      </a:r>
                      <a:endParaRPr sz="24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4125" marB="0" marR="0" marL="0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2794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registered_nurse</a:t>
                      </a:r>
                      <a:endParaRPr sz="24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4125" marB="0" marR="0" marL="0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2DEEF"/>
                    </a:solidFill>
                  </a:tcPr>
                </a:tc>
              </a:tr>
              <a:tr h="522100">
                <a:tc>
                  <a:txBody>
                    <a:bodyPr/>
                    <a:lstStyle/>
                    <a:p>
                      <a:pPr indent="0" lvl="0" marL="54864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programmer</a:t>
                      </a:r>
                      <a:endParaRPr sz="24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4125" marB="0" marR="0" marL="0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58102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homemaker</a:t>
                      </a:r>
                      <a:endParaRPr sz="24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4125" marB="0" marR="0" marL="0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EFF7"/>
                    </a:solidFill>
                  </a:tcPr>
                </a:tc>
              </a:tr>
              <a:tr h="522100">
                <a:tc>
                  <a:txBody>
                    <a:bodyPr/>
                    <a:lstStyle/>
                    <a:p>
                      <a:pPr indent="0" lvl="0" marL="74358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professor</a:t>
                      </a:r>
                      <a:endParaRPr sz="24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4125" marB="0" marR="0" marL="0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14097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associate professor</a:t>
                      </a:r>
                      <a:endParaRPr sz="24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4125" marB="0" marR="0" marL="0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2DEEF"/>
                    </a:solidFill>
                  </a:tcPr>
                </a:tc>
              </a:tr>
            </a:tbl>
          </a:graphicData>
        </a:graphic>
      </p:graphicFrame>
      <p:pic>
        <p:nvPicPr>
          <p:cNvPr id="829" name="Google Shape;829;p6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44130" y="1210163"/>
            <a:ext cx="6190951" cy="6133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3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p61"/>
          <p:cNvSpPr txBox="1"/>
          <p:nvPr>
            <p:ph type="title"/>
          </p:nvPr>
        </p:nvSpPr>
        <p:spPr>
          <a:xfrm>
            <a:off x="609600" y="219075"/>
            <a:ext cx="10260013" cy="63976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12700">
            <a:spAutoFit/>
          </a:bodyPr>
          <a:lstStyle/>
          <a:p>
            <a:pPr indent="0" lvl="0" marL="127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/>
              <a:t>Related works</a:t>
            </a:r>
            <a:endParaRPr sz="3300"/>
          </a:p>
        </p:txBody>
      </p:sp>
      <p:sp>
        <p:nvSpPr>
          <p:cNvPr id="835" name="Google Shape;835;p61"/>
          <p:cNvSpPr txBox="1"/>
          <p:nvPr/>
        </p:nvSpPr>
        <p:spPr>
          <a:xfrm>
            <a:off x="4846637" y="6444822"/>
            <a:ext cx="99060" cy="1987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3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3C58AD"/>
                </a:solidFill>
                <a:latin typeface="Arial"/>
                <a:ea typeface="Arial"/>
                <a:cs typeface="Arial"/>
                <a:sym typeface="Arial"/>
              </a:rPr>
              <a:t>9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61"/>
          <p:cNvSpPr txBox="1"/>
          <p:nvPr/>
        </p:nvSpPr>
        <p:spPr>
          <a:xfrm>
            <a:off x="784167" y="1136957"/>
            <a:ext cx="10623665" cy="154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508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Aylin, Joanna, and Arvind (2017) measure the biases in embedding using Implicit  Association Test (IAT) and demonstrate it contain human-like biases</a:t>
            </a:r>
            <a:endParaRPr/>
          </a:p>
          <a:p>
            <a:pPr indent="0" lvl="0" marL="0" marR="0" rtl="0" algn="l">
              <a:spcBef>
                <a:spcPts val="40"/>
              </a:spcBef>
              <a:spcAft>
                <a:spcPts val="0"/>
              </a:spcAft>
              <a:buNone/>
            </a:pPr>
            <a:r>
              <a:t/>
            </a:r>
            <a:endParaRPr sz="205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12700" marR="164465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Garg, Schiebinger, Jurafsky, Zou (2017) Word embeddings quantify 100 years of  gender and ethnic stereotypes: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7" name="Google Shape;837;p61"/>
          <p:cNvSpPr/>
          <p:nvPr/>
        </p:nvSpPr>
        <p:spPr>
          <a:xfrm>
            <a:off x="7357451" y="2728379"/>
            <a:ext cx="3728498" cy="290582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8" name="Google Shape;838;p61"/>
          <p:cNvSpPr/>
          <p:nvPr/>
        </p:nvSpPr>
        <p:spPr>
          <a:xfrm>
            <a:off x="714734" y="4171644"/>
            <a:ext cx="6171950" cy="534902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b938b91965_2_124"/>
          <p:cNvSpPr txBox="1"/>
          <p:nvPr>
            <p:ph type="title"/>
          </p:nvPr>
        </p:nvSpPr>
        <p:spPr>
          <a:xfrm>
            <a:off x="609600" y="219075"/>
            <a:ext cx="10260013" cy="6397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en-US"/>
              <a:t>Dictionary-based Sentiment Analysis</a:t>
            </a:r>
            <a:endParaRPr/>
          </a:p>
        </p:txBody>
      </p:sp>
      <p:sp>
        <p:nvSpPr>
          <p:cNvPr id="212" name="Google Shape;212;g2b938b91965_2_124"/>
          <p:cNvSpPr txBox="1"/>
          <p:nvPr>
            <p:ph idx="1" type="body"/>
          </p:nvPr>
        </p:nvSpPr>
        <p:spPr>
          <a:xfrm>
            <a:off x="609601" y="1146051"/>
            <a:ext cx="10980929" cy="49801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LIWC: dictionary approach 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Words annotated with over 80 psychological categories, including positive and negative sentiment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WKB lexicon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14,000 English words annotated with emotional valence (positivity/negativity) and arousal (strength of emotion).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Also exists in Spanish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SentiStrength	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Positive and negative sentiment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Vader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Valence Aware Dictionary for sEntiment Reasoning</a:t>
            </a:r>
            <a:endParaRPr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2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p62"/>
          <p:cNvSpPr txBox="1"/>
          <p:nvPr>
            <p:ph type="title"/>
          </p:nvPr>
        </p:nvSpPr>
        <p:spPr>
          <a:xfrm>
            <a:off x="609600" y="219075"/>
            <a:ext cx="10260013" cy="6397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Another View</a:t>
            </a:r>
            <a:endParaRPr/>
          </a:p>
        </p:txBody>
      </p:sp>
      <p:pic>
        <p:nvPicPr>
          <p:cNvPr id="844" name="Google Shape;844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14601" y="1600200"/>
            <a:ext cx="7106049" cy="426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63"/>
          <p:cNvSpPr txBox="1"/>
          <p:nvPr>
            <p:ph type="title"/>
          </p:nvPr>
        </p:nvSpPr>
        <p:spPr>
          <a:xfrm>
            <a:off x="609600" y="219075"/>
            <a:ext cx="10260013" cy="6397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... By Time</a:t>
            </a:r>
            <a:endParaRPr/>
          </a:p>
        </p:txBody>
      </p:sp>
      <p:pic>
        <p:nvPicPr>
          <p:cNvPr id="850" name="Google Shape;850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1715" y="1295401"/>
            <a:ext cx="7086600" cy="4341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5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p64"/>
          <p:cNvSpPr txBox="1"/>
          <p:nvPr>
            <p:ph type="title"/>
          </p:nvPr>
        </p:nvSpPr>
        <p:spPr>
          <a:xfrm>
            <a:off x="2231390" y="407689"/>
            <a:ext cx="6275070" cy="528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12700">
            <a:spAutoFit/>
          </a:bodyPr>
          <a:lstStyle/>
          <a:p>
            <a:pPr indent="0" lvl="0" marL="127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/>
              <a:t>Geometry of Gender and Bias</a:t>
            </a:r>
            <a:endParaRPr sz="3300"/>
          </a:p>
        </p:txBody>
      </p:sp>
      <p:sp>
        <p:nvSpPr>
          <p:cNvPr id="857" name="Google Shape;857;p64"/>
          <p:cNvSpPr/>
          <p:nvPr/>
        </p:nvSpPr>
        <p:spPr>
          <a:xfrm>
            <a:off x="1873845" y="2397423"/>
            <a:ext cx="8524975" cy="268714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8" name="Google Shape;858;p64"/>
          <p:cNvSpPr txBox="1"/>
          <p:nvPr/>
        </p:nvSpPr>
        <p:spPr>
          <a:xfrm>
            <a:off x="2028042" y="5251965"/>
            <a:ext cx="3806190" cy="299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PCA ( “he”- “she”,	“father”-”mother”,…)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9" name="Google Shape;859;p64"/>
          <p:cNvSpPr txBox="1"/>
          <p:nvPr/>
        </p:nvSpPr>
        <p:spPr>
          <a:xfrm>
            <a:off x="8691940" y="6011446"/>
            <a:ext cx="3413760" cy="2051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74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3C58AD"/>
                </a:solidFill>
                <a:latin typeface="Arial"/>
                <a:ea typeface="Arial"/>
                <a:cs typeface="Arial"/>
                <a:sym typeface="Arial"/>
              </a:rPr>
              <a:t>Kai-Wei Chang (kwchang.net/talks/sp.html)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0" name="Google Shape;860;p64"/>
          <p:cNvSpPr txBox="1"/>
          <p:nvPr/>
        </p:nvSpPr>
        <p:spPr>
          <a:xfrm>
            <a:off x="6483313" y="5251965"/>
            <a:ext cx="3926204" cy="299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PCA ( “dog”- “cat”,	“house”-”building”,…)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1" name="Google Shape;861;p64"/>
          <p:cNvSpPr txBox="1"/>
          <p:nvPr/>
        </p:nvSpPr>
        <p:spPr>
          <a:xfrm>
            <a:off x="3233873" y="5800686"/>
            <a:ext cx="1125855" cy="299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Gender Pair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2" name="Google Shape;862;p64"/>
          <p:cNvSpPr txBox="1"/>
          <p:nvPr/>
        </p:nvSpPr>
        <p:spPr>
          <a:xfrm>
            <a:off x="2231390" y="1299626"/>
            <a:ext cx="7061834" cy="10388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-403225" lvl="0" marL="415925" marR="0" rtl="0" algn="l">
              <a:spcBef>
                <a:spcPts val="0"/>
              </a:spcBef>
              <a:spcAft>
                <a:spcPts val="0"/>
              </a:spcAft>
              <a:buClr>
                <a:srgbClr val="3C58AD"/>
              </a:buClr>
              <a:buSzPts val="3000"/>
              <a:buFont typeface="Noto Sans Symbols"/>
              <a:buChar char="❖"/>
            </a:pPr>
            <a:r>
              <a:rPr lang="en-US"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Identifying the gender subspace</a:t>
            </a:r>
            <a:endParaRPr sz="3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943610" marR="0" rtl="0" algn="l">
              <a:spcBef>
                <a:spcPts val="2215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Top 10 Eigenvalue	Top 10 Eigenvalue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3" name="Google Shape;863;p64"/>
          <p:cNvSpPr txBox="1"/>
          <p:nvPr/>
        </p:nvSpPr>
        <p:spPr>
          <a:xfrm>
            <a:off x="7717791" y="5814318"/>
            <a:ext cx="1210945" cy="299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Random Pair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7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g2b938b91965_0_16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Why is NLP useful?</a:t>
            </a:r>
            <a:endParaRPr/>
          </a:p>
        </p:txBody>
      </p:sp>
      <p:sp>
        <p:nvSpPr>
          <p:cNvPr id="869" name="Google Shape;869;g2b938b91965_0_160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Objectivity and throughput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Social media: 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Millions of tweets, posts, etc. 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Need to objectively classify text (e.g. toxicity) at scale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Documents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What documents are important?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Can we summarize important text?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…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Multi-modal analyses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e.g., image segmentation, image identification, etc.,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ISI Overview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2019-05-22T17:16:50Z</dcterms:created>
  <dc:creator>Kristina Lerman</dc:creator>
</cp:coreProperties>
</file>